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73" r:id="rId4"/>
    <p:sldId id="274" r:id="rId5"/>
    <p:sldId id="257" r:id="rId6"/>
    <p:sldId id="258" r:id="rId7"/>
    <p:sldId id="259" r:id="rId8"/>
    <p:sldId id="260" r:id="rId9"/>
    <p:sldId id="261" r:id="rId10"/>
    <p:sldId id="262" r:id="rId11"/>
    <p:sldId id="270" r:id="rId12"/>
    <p:sldId id="271" r:id="rId13"/>
    <p:sldId id="269" r:id="rId14"/>
    <p:sldId id="266" r:id="rId15"/>
    <p:sldId id="263" r:id="rId16"/>
    <p:sldId id="267" r:id="rId17"/>
    <p:sldId id="264" r:id="rId18"/>
    <p:sldId id="268" r:id="rId19"/>
    <p:sldId id="265"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39A3E00-8AFB-489C-9ABC-DC167B76E41F}" type="datetimeFigureOut">
              <a:rPr lang="en-US" smtClean="0"/>
              <a:t>10-Jan-21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253122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9A3E00-8AFB-489C-9ABC-DC167B76E41F}" type="datetimeFigureOut">
              <a:rPr lang="en-US" smtClean="0"/>
              <a:t>10-Jan-21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391276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9A3E00-8AFB-489C-9ABC-DC167B76E41F}" type="datetimeFigureOut">
              <a:rPr lang="en-US" smtClean="0"/>
              <a:t>10-Jan-21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13073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9A3E00-8AFB-489C-9ABC-DC167B76E41F}" type="datetimeFigureOut">
              <a:rPr lang="en-US" smtClean="0"/>
              <a:t>10-Jan-21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CEB86-E3E0-4315-88C4-6FEF35FEC1F7}"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0966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9A3E00-8AFB-489C-9ABC-DC167B76E41F}" type="datetimeFigureOut">
              <a:rPr lang="en-US" smtClean="0"/>
              <a:t>10-Jan-21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870227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9A3E00-8AFB-489C-9ABC-DC167B76E41F}" type="datetimeFigureOut">
              <a:rPr lang="en-US" smtClean="0"/>
              <a:t>10-Jan-21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129503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39A3E00-8AFB-489C-9ABC-DC167B76E41F}" type="datetimeFigureOut">
              <a:rPr lang="en-US" smtClean="0"/>
              <a:t>10-Jan-21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1129516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A3E00-8AFB-489C-9ABC-DC167B76E41F}" type="datetimeFigureOut">
              <a:rPr lang="en-US" smtClean="0"/>
              <a:t>10-Jan-21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1314832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A3E00-8AFB-489C-9ABC-DC167B76E41F}" type="datetimeFigureOut">
              <a:rPr lang="en-US" smtClean="0"/>
              <a:t>10-Jan-21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196212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9A3E00-8AFB-489C-9ABC-DC167B76E41F}" type="datetimeFigureOut">
              <a:rPr lang="en-US" smtClean="0"/>
              <a:t>10-Jan-21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220604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9A3E00-8AFB-489C-9ABC-DC167B76E41F}" type="datetimeFigureOut">
              <a:rPr lang="en-US" smtClean="0"/>
              <a:t>10-Jan-21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216692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9A3E00-8AFB-489C-9ABC-DC167B76E41F}" type="datetimeFigureOut">
              <a:rPr lang="en-US" smtClean="0"/>
              <a:t>10-Jan-21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428601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9A3E00-8AFB-489C-9ABC-DC167B76E41F}" type="datetimeFigureOut">
              <a:rPr lang="en-US" smtClean="0"/>
              <a:t>10-Jan-21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172682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9A3E00-8AFB-489C-9ABC-DC167B76E41F}" type="datetimeFigureOut">
              <a:rPr lang="en-US" smtClean="0"/>
              <a:t>10-Jan-21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248310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9A3E00-8AFB-489C-9ABC-DC167B76E41F}" type="datetimeFigureOut">
              <a:rPr lang="en-US" smtClean="0"/>
              <a:t>10-Jan-21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318277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9A3E00-8AFB-489C-9ABC-DC167B76E41F}" type="datetimeFigureOut">
              <a:rPr lang="en-US" smtClean="0"/>
              <a:t>10-Jan-21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32847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9A3E00-8AFB-489C-9ABC-DC167B76E41F}" type="datetimeFigureOut">
              <a:rPr lang="en-US" smtClean="0"/>
              <a:t>10-Jan-21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5CEB86-E3E0-4315-88C4-6FEF35FEC1F7}" type="slidenum">
              <a:rPr lang="en-US" smtClean="0"/>
              <a:t>‹#›</a:t>
            </a:fld>
            <a:endParaRPr lang="en-US"/>
          </a:p>
        </p:txBody>
      </p:sp>
    </p:spTree>
    <p:extLst>
      <p:ext uri="{BB962C8B-B14F-4D97-AF65-F5344CB8AC3E}">
        <p14:creationId xmlns:p14="http://schemas.microsoft.com/office/powerpoint/2010/main" val="365895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39A3E00-8AFB-489C-9ABC-DC167B76E41F}" type="datetimeFigureOut">
              <a:rPr lang="en-US" smtClean="0"/>
              <a:t>10-Jan-21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25CEB86-E3E0-4315-88C4-6FEF35FEC1F7}" type="slidenum">
              <a:rPr lang="en-US" smtClean="0"/>
              <a:t>‹#›</a:t>
            </a:fld>
            <a:endParaRPr lang="en-US"/>
          </a:p>
        </p:txBody>
      </p:sp>
    </p:spTree>
    <p:extLst>
      <p:ext uri="{BB962C8B-B14F-4D97-AF65-F5344CB8AC3E}">
        <p14:creationId xmlns:p14="http://schemas.microsoft.com/office/powerpoint/2010/main" val="29345236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F56E-8EBD-4A39-9588-C5AE726D714D}"/>
              </a:ext>
            </a:extLst>
          </p:cNvPr>
          <p:cNvSpPr>
            <a:spLocks noGrp="1"/>
          </p:cNvSpPr>
          <p:nvPr>
            <p:ph type="ctrTitle"/>
          </p:nvPr>
        </p:nvSpPr>
        <p:spPr/>
        <p:txBody>
          <a:bodyPr>
            <a:normAutofit/>
          </a:bodyPr>
          <a:lstStyle/>
          <a:p>
            <a:pPr algn="ctr"/>
            <a:r>
              <a:rPr lang="en-US" sz="8000" b="1" dirty="0"/>
              <a:t>Eyeball -2</a:t>
            </a:r>
          </a:p>
        </p:txBody>
      </p:sp>
      <p:sp>
        <p:nvSpPr>
          <p:cNvPr id="3" name="Subtitle 2">
            <a:extLst>
              <a:ext uri="{FF2B5EF4-FFF2-40B4-BE49-F238E27FC236}">
                <a16:creationId xmlns:a16="http://schemas.microsoft.com/office/drawing/2014/main" id="{DE6B0A76-4262-4F17-8C4F-FC91F1DCBFAD}"/>
              </a:ext>
            </a:extLst>
          </p:cNvPr>
          <p:cNvSpPr>
            <a:spLocks noGrp="1"/>
          </p:cNvSpPr>
          <p:nvPr>
            <p:ph type="subTitle" idx="1"/>
          </p:nvPr>
        </p:nvSpPr>
        <p:spPr/>
        <p:txBody>
          <a:bodyPr>
            <a:normAutofit/>
          </a:bodyPr>
          <a:lstStyle/>
          <a:p>
            <a:pPr algn="ctr"/>
            <a:r>
              <a:rPr lang="en-US" sz="6000" b="1" dirty="0">
                <a:solidFill>
                  <a:schemeClr val="bg2"/>
                </a:solidFill>
              </a:rPr>
              <a:t>Brain &amp; eyeball</a:t>
            </a:r>
          </a:p>
        </p:txBody>
      </p:sp>
    </p:spTree>
    <p:extLst>
      <p:ext uri="{BB962C8B-B14F-4D97-AF65-F5344CB8AC3E}">
        <p14:creationId xmlns:p14="http://schemas.microsoft.com/office/powerpoint/2010/main" val="309598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B15F6B-E708-4A97-BD00-E89018449AE2}"/>
              </a:ext>
            </a:extLst>
          </p:cNvPr>
          <p:cNvPicPr>
            <a:picLocks noGrp="1" noChangeAspect="1"/>
          </p:cNvPicPr>
          <p:nvPr>
            <p:ph idx="1"/>
          </p:nvPr>
        </p:nvPicPr>
        <p:blipFill>
          <a:blip r:embed="rId2"/>
          <a:stretch>
            <a:fillRect/>
          </a:stretch>
        </p:blipFill>
        <p:spPr>
          <a:xfrm>
            <a:off x="1781453" y="193089"/>
            <a:ext cx="8629094" cy="6471821"/>
          </a:xfrm>
          <a:prstGeom prst="rect">
            <a:avLst/>
          </a:prstGeom>
        </p:spPr>
      </p:pic>
    </p:spTree>
    <p:extLst>
      <p:ext uri="{BB962C8B-B14F-4D97-AF65-F5344CB8AC3E}">
        <p14:creationId xmlns:p14="http://schemas.microsoft.com/office/powerpoint/2010/main" val="43046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36547D-1D1E-48BB-AAE8-61D1602B37F8}"/>
              </a:ext>
            </a:extLst>
          </p:cNvPr>
          <p:cNvSpPr>
            <a:spLocks noGrp="1"/>
          </p:cNvSpPr>
          <p:nvPr>
            <p:ph idx="1"/>
          </p:nvPr>
        </p:nvSpPr>
        <p:spPr>
          <a:xfrm>
            <a:off x="1141412" y="248575"/>
            <a:ext cx="9905999" cy="6498454"/>
          </a:xfrm>
        </p:spPr>
        <p:txBody>
          <a:bodyPr>
            <a:normAutofit fontScale="92500" lnSpcReduction="20000"/>
          </a:bodyPr>
          <a:lstStyle/>
          <a:p>
            <a:pPr marL="0" indent="0">
              <a:buNone/>
            </a:pPr>
            <a:r>
              <a:rPr lang="en-US" sz="2600" b="1" dirty="0"/>
              <a:t>Optic Nerve (Cranial Nerve II)</a:t>
            </a:r>
          </a:p>
          <a:p>
            <a:r>
              <a:rPr lang="en-US" dirty="0"/>
              <a:t>Origin of the Optic Nerve</a:t>
            </a:r>
          </a:p>
          <a:p>
            <a:r>
              <a:rPr lang="en-US" dirty="0"/>
              <a:t>The fibers of the optic nerve are the axons of the cells in the ganglionic layer of the retina. They converge on the optic disc and exit from the eye, about 3 or 4 mm to the nasal side of its center, as the optic nerve (Fig. 11-2). The fibers of the optic nerve are myelinated, but the sheaths are formed from oligodendrocytes rather than Schwann cells, since the optic nerve is comparable to a tract within the central nervous system. The optic nerve leaves the orbital cavity through the optic canal and unites with the optic nerve of the opposite side to form the optic chiasma.</a:t>
            </a:r>
          </a:p>
          <a:p>
            <a:pPr marL="0" indent="0">
              <a:buNone/>
            </a:pPr>
            <a:r>
              <a:rPr lang="en-US" dirty="0"/>
              <a:t>Optic Chiasma</a:t>
            </a:r>
          </a:p>
          <a:p>
            <a:r>
              <a:rPr lang="en-US" dirty="0"/>
              <a:t>The optic chiasma is situated at the junction of the anterior wall and floor of the third ventricle. Its anterolateral angles are continuous with the optic nerves, and the posterolateral angles are continuous with the optic tracts (Fig. 11-2). In the chiasma, the fibers from the nasal (medial) half of each retina, including the nasal half of the macula,1 cross the midline and enter the optic tract of the opposite side, while the fibers from the temporal (lateral) half of each retina, including the temporal half of the macula, pass posteriorly in the optic tract of the same side.</a:t>
            </a:r>
          </a:p>
        </p:txBody>
      </p:sp>
    </p:spTree>
    <p:extLst>
      <p:ext uri="{BB962C8B-B14F-4D97-AF65-F5344CB8AC3E}">
        <p14:creationId xmlns:p14="http://schemas.microsoft.com/office/powerpoint/2010/main" val="1972535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9245C2-0ABE-46FE-9D3A-94D60D7918BF}"/>
              </a:ext>
            </a:extLst>
          </p:cNvPr>
          <p:cNvSpPr>
            <a:spLocks noGrp="1"/>
          </p:cNvSpPr>
          <p:nvPr>
            <p:ph idx="1"/>
          </p:nvPr>
        </p:nvSpPr>
        <p:spPr>
          <a:xfrm>
            <a:off x="1141412" y="319596"/>
            <a:ext cx="9905999" cy="6143348"/>
          </a:xfrm>
        </p:spPr>
        <p:txBody>
          <a:bodyPr>
            <a:normAutofit fontScale="85000" lnSpcReduction="10000"/>
          </a:bodyPr>
          <a:lstStyle/>
          <a:p>
            <a:r>
              <a:rPr lang="en-US" sz="2600" b="1" dirty="0"/>
              <a:t>Optic Tract</a:t>
            </a:r>
          </a:p>
          <a:p>
            <a:r>
              <a:rPr lang="en-US" dirty="0"/>
              <a:t>The optic tract emerges from the optic chiasma and passes </a:t>
            </a:r>
            <a:r>
              <a:rPr lang="en-US" dirty="0" err="1"/>
              <a:t>posterolaterally</a:t>
            </a:r>
            <a:r>
              <a:rPr lang="en-US" dirty="0"/>
              <a:t> around the cerebral peduncle. Most of the fibers now terminate by synapsing with nerve cells in the lateral geniculate body, which is a small projection from the posterior part of the thalamus. A few of the fibers pass to the pretectal nucleus and the superior colliculus of the midbrain and are concerned with light reflexes.</a:t>
            </a:r>
          </a:p>
          <a:p>
            <a:r>
              <a:rPr lang="en-US" dirty="0"/>
              <a:t>Lateral Geniculate Body The lateral geniculate body is a small, oval swelling projecting from the pulvinar of the thalamus. It consists of six layers of cells, on which synapse the axons of the optic tract. The axons of the nerve cells within the geniculate body leave it to form the optic radiation.</a:t>
            </a:r>
          </a:p>
          <a:p>
            <a:r>
              <a:rPr lang="en-US" sz="2600" b="1" dirty="0"/>
              <a:t>Optic Radiation</a:t>
            </a:r>
          </a:p>
          <a:p>
            <a:r>
              <a:rPr lang="en-US" dirty="0"/>
              <a:t>The fibers of the optic radiation are the axons of the nerve cells of the lateral geniculate body. The tract passes posteriorly through the retro lenticular part of the internal capsule and terminates in the visual cortex (area 17), which occupies the upper and lower lips of the calcarine sulcus on the medial surface of the cerebral hemisphere. The visual association cortex (areas 18 and 19) is responsible for recognition of objects and perception of color.</a:t>
            </a:r>
          </a:p>
        </p:txBody>
      </p:sp>
    </p:spTree>
    <p:extLst>
      <p:ext uri="{BB962C8B-B14F-4D97-AF65-F5344CB8AC3E}">
        <p14:creationId xmlns:p14="http://schemas.microsoft.com/office/powerpoint/2010/main" val="961127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4A319C-B96A-4E60-8D53-251B1F62C615}"/>
              </a:ext>
            </a:extLst>
          </p:cNvPr>
          <p:cNvSpPr>
            <a:spLocks noGrp="1"/>
          </p:cNvSpPr>
          <p:nvPr>
            <p:ph idx="1"/>
          </p:nvPr>
        </p:nvSpPr>
        <p:spPr>
          <a:xfrm>
            <a:off x="1141412" y="372862"/>
            <a:ext cx="9905999" cy="5418339"/>
          </a:xfrm>
        </p:spPr>
        <p:txBody>
          <a:bodyPr/>
          <a:lstStyle/>
          <a:p>
            <a:pPr marL="0" indent="0">
              <a:buNone/>
            </a:pPr>
            <a:r>
              <a:rPr lang="en-US" sz="3200" b="1" dirty="0"/>
              <a:t>Neurons of the Visual Pathway and Binocular Vision</a:t>
            </a:r>
          </a:p>
          <a:p>
            <a:r>
              <a:rPr lang="en-US" sz="3200" dirty="0"/>
              <a:t>Four neurons conduct visual impulses to the visual cortex: (1) rods and cones, which are specialized receptor neurons in the retina; (2) bipolar neurons, which connect the rods and cones to the ganglion cells; (3) ganglion cells, whose axons pass to the lateral geniculate body; and (4) neurons of the lateral geniculate body, whose axons pass to the cerebral cortex.</a:t>
            </a:r>
          </a:p>
        </p:txBody>
      </p:sp>
    </p:spTree>
    <p:extLst>
      <p:ext uri="{BB962C8B-B14F-4D97-AF65-F5344CB8AC3E}">
        <p14:creationId xmlns:p14="http://schemas.microsoft.com/office/powerpoint/2010/main" val="3856011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4C66D-36AD-474F-8B20-6EC89DDE5EDB}"/>
              </a:ext>
            </a:extLst>
          </p:cNvPr>
          <p:cNvSpPr>
            <a:spLocks noGrp="1"/>
          </p:cNvSpPr>
          <p:nvPr>
            <p:ph idx="1"/>
          </p:nvPr>
        </p:nvSpPr>
        <p:spPr>
          <a:xfrm>
            <a:off x="1141412" y="390616"/>
            <a:ext cx="9905999" cy="5805997"/>
          </a:xfrm>
        </p:spPr>
        <p:txBody>
          <a:bodyPr>
            <a:normAutofit/>
          </a:bodyPr>
          <a:lstStyle/>
          <a:p>
            <a:pPr marL="0" indent="0">
              <a:buNone/>
            </a:pPr>
            <a:r>
              <a:rPr lang="en-US" sz="3200" b="1" dirty="0"/>
              <a:t>Corneal Reflex</a:t>
            </a:r>
          </a:p>
          <a:p>
            <a:r>
              <a:rPr lang="en-US" sz="2800" dirty="0"/>
              <a:t>Light touching of the cornea or conjunctiva results in blinking of the eyelids. Afferent impulses from the cornea or conjunctiva travel through the ophthalmic division of the trigeminal nerve to the sensory nucleus of the trigeminal nerve. Internuncial neurons connect with the motor nucleus of the facial nerve on both sides through the medial longitudinal fasciculus. The facial nerve and its branches supply the orbicularis oculi muscle, which causes closure of the eyelids.</a:t>
            </a:r>
          </a:p>
        </p:txBody>
      </p:sp>
    </p:spTree>
    <p:extLst>
      <p:ext uri="{BB962C8B-B14F-4D97-AF65-F5344CB8AC3E}">
        <p14:creationId xmlns:p14="http://schemas.microsoft.com/office/powerpoint/2010/main" val="3679294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8627-4CEC-40DA-A750-5765817FF273}"/>
              </a:ext>
            </a:extLst>
          </p:cNvPr>
          <p:cNvSpPr>
            <a:spLocks noGrp="1"/>
          </p:cNvSpPr>
          <p:nvPr>
            <p:ph type="title"/>
          </p:nvPr>
        </p:nvSpPr>
        <p:spPr>
          <a:xfrm>
            <a:off x="1141413" y="186431"/>
            <a:ext cx="9905998" cy="621437"/>
          </a:xfrm>
        </p:spPr>
        <p:txBody>
          <a:bodyPr>
            <a:normAutofit/>
          </a:bodyPr>
          <a:lstStyle/>
          <a:p>
            <a:pPr algn="ctr"/>
            <a:r>
              <a:rPr lang="en-US" sz="3200" b="1" dirty="0"/>
              <a:t>Corneal reflex</a:t>
            </a:r>
          </a:p>
        </p:txBody>
      </p:sp>
      <p:pic>
        <p:nvPicPr>
          <p:cNvPr id="5" name="Content Placeholder 4">
            <a:extLst>
              <a:ext uri="{FF2B5EF4-FFF2-40B4-BE49-F238E27FC236}">
                <a16:creationId xmlns:a16="http://schemas.microsoft.com/office/drawing/2014/main" id="{77520491-5718-4517-B384-62E06F93D6F2}"/>
              </a:ext>
            </a:extLst>
          </p:cNvPr>
          <p:cNvPicPr>
            <a:picLocks noGrp="1" noChangeAspect="1"/>
          </p:cNvPicPr>
          <p:nvPr>
            <p:ph idx="1"/>
          </p:nvPr>
        </p:nvPicPr>
        <p:blipFill>
          <a:blip r:embed="rId2"/>
          <a:stretch>
            <a:fillRect/>
          </a:stretch>
        </p:blipFill>
        <p:spPr>
          <a:xfrm>
            <a:off x="1075934" y="1100831"/>
            <a:ext cx="10025848" cy="5211192"/>
          </a:xfrm>
        </p:spPr>
      </p:pic>
    </p:spTree>
    <p:extLst>
      <p:ext uri="{BB962C8B-B14F-4D97-AF65-F5344CB8AC3E}">
        <p14:creationId xmlns:p14="http://schemas.microsoft.com/office/powerpoint/2010/main" val="1574559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305774-6BDC-44A2-986F-C5947CD9C582}"/>
              </a:ext>
            </a:extLst>
          </p:cNvPr>
          <p:cNvSpPr>
            <a:spLocks noGrp="1"/>
          </p:cNvSpPr>
          <p:nvPr>
            <p:ph idx="1"/>
          </p:nvPr>
        </p:nvSpPr>
        <p:spPr>
          <a:xfrm>
            <a:off x="1141412" y="221942"/>
            <a:ext cx="9905999" cy="6636058"/>
          </a:xfrm>
        </p:spPr>
        <p:txBody>
          <a:bodyPr>
            <a:normAutofit fontScale="92500" lnSpcReduction="10000"/>
          </a:bodyPr>
          <a:lstStyle/>
          <a:p>
            <a:r>
              <a:rPr lang="en-US" sz="2600" b="1" dirty="0"/>
              <a:t>Visual Reflexes</a:t>
            </a:r>
          </a:p>
          <a:p>
            <a:r>
              <a:rPr lang="en-US" b="1" dirty="0"/>
              <a:t>Direct and Consensual Light Reflexes</a:t>
            </a:r>
          </a:p>
          <a:p>
            <a:r>
              <a:rPr lang="en-US" dirty="0"/>
              <a:t>If a light is shone into one eye, the pupils of both eyes normally constrict. The constriction of the pupil on which the light is shone is called the direct light reflex; the constriction of the opposite pupil, even though no light fell on that eye, is called the consensual light reflex. The afferent impulses travel through the optic nerve, optic chiasma, and optic tract. Here, a small number of fibers leave the optic tract and synapse on nerve cells in the pretectal nucleus, which lies close to the superior colliculus. The impulses are passed by axons of the pretectal nerve cells to the parasympathetic nuclei (Edinger-Westphal nuclei) of the third cranial nerve on both sides. Here, the fibers synapse and the parasympathetic nerves travel through the third cranial nerve to the ciliary ganglion in the orbit. Finally, postganglionic parasympathetic fibers pass through the short ciliary nerves to the eyeball and the constrictor pupillae muscle of the iris. Both pupils constrict in the consensual light reflex because the pretectal nucleus sends fibers to the parasympathetic nuclei on both sides of the midbrain. The fibers that cross the median plane do so close to the cerebral aqueduct in the posterior commissure.</a:t>
            </a:r>
          </a:p>
        </p:txBody>
      </p:sp>
    </p:spTree>
    <p:extLst>
      <p:ext uri="{BB962C8B-B14F-4D97-AF65-F5344CB8AC3E}">
        <p14:creationId xmlns:p14="http://schemas.microsoft.com/office/powerpoint/2010/main" val="320178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755A1-541D-4E19-A0E8-DEA70C30F37A}"/>
              </a:ext>
            </a:extLst>
          </p:cNvPr>
          <p:cNvSpPr>
            <a:spLocks noGrp="1"/>
          </p:cNvSpPr>
          <p:nvPr>
            <p:ph type="title"/>
          </p:nvPr>
        </p:nvSpPr>
        <p:spPr>
          <a:xfrm>
            <a:off x="1141413" y="133165"/>
            <a:ext cx="9905998" cy="639192"/>
          </a:xfrm>
        </p:spPr>
        <p:txBody>
          <a:bodyPr>
            <a:normAutofit/>
          </a:bodyPr>
          <a:lstStyle/>
          <a:p>
            <a:pPr algn="ctr"/>
            <a:r>
              <a:rPr lang="en-US" sz="3200" b="1" dirty="0"/>
              <a:t>Visual reflex</a:t>
            </a:r>
          </a:p>
        </p:txBody>
      </p:sp>
      <p:pic>
        <p:nvPicPr>
          <p:cNvPr id="5" name="Content Placeholder 4">
            <a:extLst>
              <a:ext uri="{FF2B5EF4-FFF2-40B4-BE49-F238E27FC236}">
                <a16:creationId xmlns:a16="http://schemas.microsoft.com/office/drawing/2014/main" id="{46B3492C-3C70-4DE4-BBA3-46929D3CDF43}"/>
              </a:ext>
            </a:extLst>
          </p:cNvPr>
          <p:cNvPicPr>
            <a:picLocks noGrp="1" noChangeAspect="1"/>
          </p:cNvPicPr>
          <p:nvPr>
            <p:ph idx="1"/>
          </p:nvPr>
        </p:nvPicPr>
        <p:blipFill>
          <a:blip r:embed="rId2"/>
          <a:stretch>
            <a:fillRect/>
          </a:stretch>
        </p:blipFill>
        <p:spPr>
          <a:xfrm>
            <a:off x="2730012" y="861134"/>
            <a:ext cx="6728799" cy="5690586"/>
          </a:xfrm>
        </p:spPr>
      </p:pic>
    </p:spTree>
    <p:extLst>
      <p:ext uri="{BB962C8B-B14F-4D97-AF65-F5344CB8AC3E}">
        <p14:creationId xmlns:p14="http://schemas.microsoft.com/office/powerpoint/2010/main" val="2398088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30EEF3-714E-48EB-811C-EB08E680D109}"/>
              </a:ext>
            </a:extLst>
          </p:cNvPr>
          <p:cNvSpPr>
            <a:spLocks noGrp="1"/>
          </p:cNvSpPr>
          <p:nvPr>
            <p:ph idx="1"/>
          </p:nvPr>
        </p:nvSpPr>
        <p:spPr>
          <a:xfrm>
            <a:off x="1141412" y="292963"/>
            <a:ext cx="9905999" cy="6027938"/>
          </a:xfrm>
        </p:spPr>
        <p:txBody>
          <a:bodyPr>
            <a:normAutofit fontScale="92500" lnSpcReduction="10000"/>
          </a:bodyPr>
          <a:lstStyle/>
          <a:p>
            <a:pPr marL="0" indent="0">
              <a:buNone/>
            </a:pPr>
            <a:r>
              <a:rPr lang="en-US" sz="3000" b="1" dirty="0"/>
              <a:t>Accommodation Reflex</a:t>
            </a:r>
          </a:p>
          <a:p>
            <a:r>
              <a:rPr lang="en-US" dirty="0"/>
              <a:t>When the eyes are directed from a distant to a near object, contraction of the medial recti brings about convergence of the ocular axes; the lens thickens to increase its refractive power by contraction of the ciliary muscle; and the pupils constrict to restrict the light waves to the thickest central part of the lens. The afferent impulses travel through the optic nerve, the optic chiasma, the optic tract, the lateral geniculate body, and the optic radiation to the visual cortex. The visual cortex is connected to the eye field of the frontal cortex. From here, cortical fibers descend through the internal capsule to the oculomotor nuclei in the midbrain. The oculomotor nerve travels to the medial recti muscles. Some of the descending cortical fibers synapse with the parasympathetic nuclei (Edinger-Westphal nuclei) of the third cranial nerve on both sides. Here, the fibers synapse, and the parasympathetic nerves travel through the third cranial nerve to the ciliary ganglion in the orbit. Finally, postganglionic parasympathetic fibers pass through the short ciliary nerves to the ciliary muscle and the constrictor pupillae muscle of the iris.</a:t>
            </a:r>
          </a:p>
        </p:txBody>
      </p:sp>
    </p:spTree>
    <p:extLst>
      <p:ext uri="{BB962C8B-B14F-4D97-AF65-F5344CB8AC3E}">
        <p14:creationId xmlns:p14="http://schemas.microsoft.com/office/powerpoint/2010/main" val="396387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F17B-F5BD-429D-963C-86899AE96C17}"/>
              </a:ext>
            </a:extLst>
          </p:cNvPr>
          <p:cNvSpPr>
            <a:spLocks noGrp="1"/>
          </p:cNvSpPr>
          <p:nvPr>
            <p:ph type="title"/>
          </p:nvPr>
        </p:nvSpPr>
        <p:spPr>
          <a:xfrm>
            <a:off x="1141413" y="133166"/>
            <a:ext cx="9905998" cy="648070"/>
          </a:xfrm>
        </p:spPr>
        <p:txBody>
          <a:bodyPr>
            <a:normAutofit/>
          </a:bodyPr>
          <a:lstStyle/>
          <a:p>
            <a:pPr algn="ctr"/>
            <a:r>
              <a:rPr lang="en-US" sz="3200" b="1" dirty="0"/>
              <a:t>Visual reflexes</a:t>
            </a:r>
          </a:p>
        </p:txBody>
      </p:sp>
      <p:pic>
        <p:nvPicPr>
          <p:cNvPr id="5" name="Content Placeholder 4">
            <a:extLst>
              <a:ext uri="{FF2B5EF4-FFF2-40B4-BE49-F238E27FC236}">
                <a16:creationId xmlns:a16="http://schemas.microsoft.com/office/drawing/2014/main" id="{A6A27289-89C9-4C56-AA08-C76CF8E9CDAE}"/>
              </a:ext>
            </a:extLst>
          </p:cNvPr>
          <p:cNvPicPr>
            <a:picLocks noGrp="1" noChangeAspect="1"/>
          </p:cNvPicPr>
          <p:nvPr>
            <p:ph idx="1"/>
          </p:nvPr>
        </p:nvPicPr>
        <p:blipFill>
          <a:blip r:embed="rId2"/>
          <a:stretch>
            <a:fillRect/>
          </a:stretch>
        </p:blipFill>
        <p:spPr>
          <a:xfrm>
            <a:off x="3372431" y="852256"/>
            <a:ext cx="5447138" cy="5872578"/>
          </a:xfrm>
        </p:spPr>
      </p:pic>
    </p:spTree>
    <p:extLst>
      <p:ext uri="{BB962C8B-B14F-4D97-AF65-F5344CB8AC3E}">
        <p14:creationId xmlns:p14="http://schemas.microsoft.com/office/powerpoint/2010/main" val="229404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227C-7E58-4E0D-AE0F-892E5E415991}"/>
              </a:ext>
            </a:extLst>
          </p:cNvPr>
          <p:cNvSpPr>
            <a:spLocks noGrp="1"/>
          </p:cNvSpPr>
          <p:nvPr>
            <p:ph type="title"/>
          </p:nvPr>
        </p:nvSpPr>
        <p:spPr>
          <a:xfrm>
            <a:off x="1141413" y="177554"/>
            <a:ext cx="9905998" cy="656948"/>
          </a:xfrm>
        </p:spPr>
        <p:txBody>
          <a:bodyPr>
            <a:normAutofit/>
          </a:bodyPr>
          <a:lstStyle/>
          <a:p>
            <a:pPr algn="ctr"/>
            <a:r>
              <a:rPr lang="en-US" sz="3200" b="1" dirty="0"/>
              <a:t>Layers of eyeball</a:t>
            </a:r>
          </a:p>
        </p:txBody>
      </p:sp>
      <p:pic>
        <p:nvPicPr>
          <p:cNvPr id="5" name="Content Placeholder 4">
            <a:extLst>
              <a:ext uri="{FF2B5EF4-FFF2-40B4-BE49-F238E27FC236}">
                <a16:creationId xmlns:a16="http://schemas.microsoft.com/office/drawing/2014/main" id="{00A6D3EB-908B-4315-9300-B163D9F632CD}"/>
              </a:ext>
            </a:extLst>
          </p:cNvPr>
          <p:cNvPicPr>
            <a:picLocks noGrp="1" noChangeAspect="1"/>
          </p:cNvPicPr>
          <p:nvPr>
            <p:ph idx="1"/>
          </p:nvPr>
        </p:nvPicPr>
        <p:blipFill>
          <a:blip r:embed="rId2"/>
          <a:stretch>
            <a:fillRect/>
          </a:stretch>
        </p:blipFill>
        <p:spPr>
          <a:xfrm>
            <a:off x="2202304" y="847817"/>
            <a:ext cx="7787391" cy="5832629"/>
          </a:xfrm>
        </p:spPr>
      </p:pic>
    </p:spTree>
    <p:extLst>
      <p:ext uri="{BB962C8B-B14F-4D97-AF65-F5344CB8AC3E}">
        <p14:creationId xmlns:p14="http://schemas.microsoft.com/office/powerpoint/2010/main" val="3933926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845028-E0E1-446D-9C7D-8BAB6252F96E}"/>
              </a:ext>
            </a:extLst>
          </p:cNvPr>
          <p:cNvSpPr>
            <a:spLocks noGrp="1"/>
          </p:cNvSpPr>
          <p:nvPr>
            <p:ph type="title"/>
          </p:nvPr>
        </p:nvSpPr>
        <p:spPr/>
        <p:txBody>
          <a:bodyPr>
            <a:normAutofit/>
          </a:bodyPr>
          <a:lstStyle/>
          <a:p>
            <a:pPr algn="ctr"/>
            <a:r>
              <a:rPr lang="en-US" sz="8000" b="1" dirty="0">
                <a:solidFill>
                  <a:schemeClr val="bg2"/>
                </a:solidFill>
              </a:rPr>
              <a:t>Thank you</a:t>
            </a:r>
          </a:p>
        </p:txBody>
      </p:sp>
    </p:spTree>
    <p:extLst>
      <p:ext uri="{BB962C8B-B14F-4D97-AF65-F5344CB8AC3E}">
        <p14:creationId xmlns:p14="http://schemas.microsoft.com/office/powerpoint/2010/main" val="1893719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F248-E479-413D-89C3-FDD029530913}"/>
              </a:ext>
            </a:extLst>
          </p:cNvPr>
          <p:cNvSpPr>
            <a:spLocks noGrp="1"/>
          </p:cNvSpPr>
          <p:nvPr>
            <p:ph type="title"/>
          </p:nvPr>
        </p:nvSpPr>
        <p:spPr>
          <a:xfrm>
            <a:off x="1141413" y="124287"/>
            <a:ext cx="9905998" cy="630315"/>
          </a:xfrm>
        </p:spPr>
        <p:txBody>
          <a:bodyPr>
            <a:normAutofit/>
          </a:bodyPr>
          <a:lstStyle/>
          <a:p>
            <a:pPr algn="ctr"/>
            <a:r>
              <a:rPr lang="en-US" sz="3200" b="1" dirty="0"/>
              <a:t>Histological structure of cornea</a:t>
            </a:r>
          </a:p>
        </p:txBody>
      </p:sp>
      <p:pic>
        <p:nvPicPr>
          <p:cNvPr id="5" name="Content Placeholder 4">
            <a:extLst>
              <a:ext uri="{FF2B5EF4-FFF2-40B4-BE49-F238E27FC236}">
                <a16:creationId xmlns:a16="http://schemas.microsoft.com/office/drawing/2014/main" id="{49502D2B-342E-446C-ABE2-450797979365}"/>
              </a:ext>
            </a:extLst>
          </p:cNvPr>
          <p:cNvPicPr>
            <a:picLocks noGrp="1" noChangeAspect="1"/>
          </p:cNvPicPr>
          <p:nvPr>
            <p:ph idx="1"/>
          </p:nvPr>
        </p:nvPicPr>
        <p:blipFill>
          <a:blip r:embed="rId2"/>
          <a:stretch>
            <a:fillRect/>
          </a:stretch>
        </p:blipFill>
        <p:spPr>
          <a:xfrm>
            <a:off x="1036785" y="754602"/>
            <a:ext cx="10115254" cy="5415378"/>
          </a:xfrm>
        </p:spPr>
      </p:pic>
    </p:spTree>
    <p:extLst>
      <p:ext uri="{BB962C8B-B14F-4D97-AF65-F5344CB8AC3E}">
        <p14:creationId xmlns:p14="http://schemas.microsoft.com/office/powerpoint/2010/main" val="225612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4F09-5B61-43D1-98C2-8498F8A3E283}"/>
              </a:ext>
            </a:extLst>
          </p:cNvPr>
          <p:cNvSpPr>
            <a:spLocks noGrp="1"/>
          </p:cNvSpPr>
          <p:nvPr>
            <p:ph type="title"/>
          </p:nvPr>
        </p:nvSpPr>
        <p:spPr>
          <a:xfrm>
            <a:off x="1141413" y="177553"/>
            <a:ext cx="9905998" cy="621437"/>
          </a:xfrm>
        </p:spPr>
        <p:txBody>
          <a:bodyPr>
            <a:normAutofit/>
          </a:bodyPr>
          <a:lstStyle/>
          <a:p>
            <a:pPr algn="ctr"/>
            <a:r>
              <a:rPr lang="en-US" sz="3200" b="1" dirty="0"/>
              <a:t>Histological structure of retina</a:t>
            </a:r>
          </a:p>
        </p:txBody>
      </p:sp>
      <p:pic>
        <p:nvPicPr>
          <p:cNvPr id="5" name="Content Placeholder 4">
            <a:extLst>
              <a:ext uri="{FF2B5EF4-FFF2-40B4-BE49-F238E27FC236}">
                <a16:creationId xmlns:a16="http://schemas.microsoft.com/office/drawing/2014/main" id="{DF8573BF-7879-497E-A093-B4DE3572DD50}"/>
              </a:ext>
            </a:extLst>
          </p:cNvPr>
          <p:cNvPicPr>
            <a:picLocks noGrp="1" noChangeAspect="1"/>
          </p:cNvPicPr>
          <p:nvPr>
            <p:ph idx="1"/>
          </p:nvPr>
        </p:nvPicPr>
        <p:blipFill>
          <a:blip r:embed="rId2"/>
          <a:stretch>
            <a:fillRect/>
          </a:stretch>
        </p:blipFill>
        <p:spPr>
          <a:xfrm>
            <a:off x="2631654" y="914400"/>
            <a:ext cx="6928692" cy="5850385"/>
          </a:xfrm>
        </p:spPr>
      </p:pic>
    </p:spTree>
    <p:extLst>
      <p:ext uri="{BB962C8B-B14F-4D97-AF65-F5344CB8AC3E}">
        <p14:creationId xmlns:p14="http://schemas.microsoft.com/office/powerpoint/2010/main" val="2205237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0F26AD-35F2-4FFB-B477-10EDA5F5CF3A}"/>
              </a:ext>
            </a:extLst>
          </p:cNvPr>
          <p:cNvPicPr>
            <a:picLocks noGrp="1" noChangeAspect="1"/>
          </p:cNvPicPr>
          <p:nvPr>
            <p:ph idx="1"/>
          </p:nvPr>
        </p:nvPicPr>
        <p:blipFill>
          <a:blip r:embed="rId2"/>
          <a:stretch>
            <a:fillRect/>
          </a:stretch>
        </p:blipFill>
        <p:spPr>
          <a:xfrm>
            <a:off x="1799208" y="206405"/>
            <a:ext cx="8593584" cy="6445189"/>
          </a:xfrm>
          <a:prstGeom prst="rect">
            <a:avLst/>
          </a:prstGeom>
        </p:spPr>
      </p:pic>
    </p:spTree>
    <p:extLst>
      <p:ext uri="{BB962C8B-B14F-4D97-AF65-F5344CB8AC3E}">
        <p14:creationId xmlns:p14="http://schemas.microsoft.com/office/powerpoint/2010/main" val="15413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B8C5023-E7F6-488C-A3F5-B540865A622D}"/>
              </a:ext>
            </a:extLst>
          </p:cNvPr>
          <p:cNvPicPr>
            <a:picLocks noGrp="1" noChangeAspect="1"/>
          </p:cNvPicPr>
          <p:nvPr>
            <p:ph idx="1"/>
          </p:nvPr>
        </p:nvPicPr>
        <p:blipFill>
          <a:blip r:embed="rId2"/>
          <a:stretch>
            <a:fillRect/>
          </a:stretch>
        </p:blipFill>
        <p:spPr>
          <a:xfrm>
            <a:off x="1695669" y="128751"/>
            <a:ext cx="8800661" cy="6600497"/>
          </a:xfrm>
          <a:prstGeom prst="rect">
            <a:avLst/>
          </a:prstGeom>
        </p:spPr>
      </p:pic>
    </p:spTree>
    <p:extLst>
      <p:ext uri="{BB962C8B-B14F-4D97-AF65-F5344CB8AC3E}">
        <p14:creationId xmlns:p14="http://schemas.microsoft.com/office/powerpoint/2010/main" val="229808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45DECD-95E1-403A-B7E8-DB7BDBA72ED6}"/>
              </a:ext>
            </a:extLst>
          </p:cNvPr>
          <p:cNvPicPr>
            <a:picLocks noGrp="1" noChangeAspect="1"/>
          </p:cNvPicPr>
          <p:nvPr>
            <p:ph idx="1"/>
          </p:nvPr>
        </p:nvPicPr>
        <p:blipFill>
          <a:blip r:embed="rId2"/>
          <a:stretch>
            <a:fillRect/>
          </a:stretch>
        </p:blipFill>
        <p:spPr>
          <a:xfrm>
            <a:off x="1775534" y="188650"/>
            <a:ext cx="8640931" cy="6480699"/>
          </a:xfrm>
          <a:prstGeom prst="rect">
            <a:avLst/>
          </a:prstGeom>
        </p:spPr>
      </p:pic>
    </p:spTree>
    <p:extLst>
      <p:ext uri="{BB962C8B-B14F-4D97-AF65-F5344CB8AC3E}">
        <p14:creationId xmlns:p14="http://schemas.microsoft.com/office/powerpoint/2010/main" val="3062908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151FF5B-D66C-42A9-B408-B013EC72B531}"/>
              </a:ext>
            </a:extLst>
          </p:cNvPr>
          <p:cNvPicPr>
            <a:picLocks noGrp="1" noChangeAspect="1"/>
          </p:cNvPicPr>
          <p:nvPr>
            <p:ph idx="1"/>
          </p:nvPr>
        </p:nvPicPr>
        <p:blipFill>
          <a:blip r:embed="rId2"/>
          <a:stretch>
            <a:fillRect/>
          </a:stretch>
        </p:blipFill>
        <p:spPr>
          <a:xfrm>
            <a:off x="1734105" y="157579"/>
            <a:ext cx="8723789" cy="6542842"/>
          </a:xfrm>
          <a:prstGeom prst="rect">
            <a:avLst/>
          </a:prstGeom>
        </p:spPr>
      </p:pic>
    </p:spTree>
    <p:extLst>
      <p:ext uri="{BB962C8B-B14F-4D97-AF65-F5344CB8AC3E}">
        <p14:creationId xmlns:p14="http://schemas.microsoft.com/office/powerpoint/2010/main" val="1471476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C3CEF7D-1DCD-46BD-B6AB-FD7C0BBE09E5}"/>
              </a:ext>
            </a:extLst>
          </p:cNvPr>
          <p:cNvPicPr>
            <a:picLocks noGrp="1" noChangeAspect="1"/>
          </p:cNvPicPr>
          <p:nvPr>
            <p:ph idx="1"/>
          </p:nvPr>
        </p:nvPicPr>
        <p:blipFill>
          <a:blip r:embed="rId2"/>
          <a:stretch>
            <a:fillRect/>
          </a:stretch>
        </p:blipFill>
        <p:spPr>
          <a:xfrm>
            <a:off x="1745943" y="166456"/>
            <a:ext cx="8700114" cy="6525087"/>
          </a:xfrm>
          <a:prstGeom prst="rect">
            <a:avLst/>
          </a:prstGeom>
        </p:spPr>
      </p:pic>
    </p:spTree>
    <p:extLst>
      <p:ext uri="{BB962C8B-B14F-4D97-AF65-F5344CB8AC3E}">
        <p14:creationId xmlns:p14="http://schemas.microsoft.com/office/powerpoint/2010/main" val="37100542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178</TotalTime>
  <Words>1085</Words>
  <Application>Microsoft Office PowerPoint</Application>
  <PresentationFormat>Widescreen</PresentationFormat>
  <Paragraphs>28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Tw Cen MT</vt:lpstr>
      <vt:lpstr>Circuit</vt:lpstr>
      <vt:lpstr>Eyeball -2</vt:lpstr>
      <vt:lpstr>Layers of eyeball</vt:lpstr>
      <vt:lpstr>Histological structure of cornea</vt:lpstr>
      <vt:lpstr>Histological structure of retina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Corneal reflex</vt:lpstr>
      <vt:lpstr>PowerPoint Presentation</vt:lpstr>
      <vt:lpstr>Visual reflex</vt:lpstr>
      <vt:lpstr>PowerPoint Presentation</vt:lpstr>
      <vt:lpstr>Visual reflexes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Sharmin Binte Anwar</dc:creator>
  <cp:lastModifiedBy>Sharmin Binte Anwar</cp:lastModifiedBy>
  <cp:revision>10</cp:revision>
  <dcterms:created xsi:type="dcterms:W3CDTF">2021-01-10T01:49:51Z</dcterms:created>
  <dcterms:modified xsi:type="dcterms:W3CDTF">2021-01-10T04:48:12Z</dcterms:modified>
</cp:coreProperties>
</file>