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0" r:id="rId4"/>
    <p:sldId id="271" r:id="rId5"/>
    <p:sldId id="262" r:id="rId6"/>
    <p:sldId id="275" r:id="rId7"/>
    <p:sldId id="276" r:id="rId8"/>
    <p:sldId id="257" r:id="rId9"/>
    <p:sldId id="270" r:id="rId10"/>
    <p:sldId id="258" r:id="rId11"/>
    <p:sldId id="259" r:id="rId12"/>
    <p:sldId id="263" r:id="rId13"/>
    <p:sldId id="273" r:id="rId14"/>
    <p:sldId id="266" r:id="rId15"/>
    <p:sldId id="268" r:id="rId16"/>
    <p:sldId id="264" r:id="rId17"/>
    <p:sldId id="274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77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5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50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61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649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7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2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2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0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1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3AD8-3594-4E36-A882-D34895421C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5AC5EB-2C68-4378-A5FA-43C8602D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9E8D-C27D-4785-BAD1-34C272A92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686758"/>
            <a:ext cx="8915399" cy="3090624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chemeClr val="accent1"/>
                </a:solidFill>
              </a:rPr>
              <a:t>REPRODUCTIVE </a:t>
            </a:r>
            <a:br>
              <a:rPr lang="en-US" sz="8800" b="1" dirty="0">
                <a:solidFill>
                  <a:schemeClr val="accent1"/>
                </a:solidFill>
              </a:rPr>
            </a:br>
            <a:r>
              <a:rPr lang="en-US" sz="8800" b="1" dirty="0">
                <a:solidFill>
                  <a:schemeClr val="accent1"/>
                </a:solidFill>
              </a:rPr>
              <a:t>SYSTEM(MALE)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F42CF-EB5B-459E-8DDE-9EEC702B4A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HISTOLOGICAL STRUCTURE</a:t>
            </a:r>
          </a:p>
        </p:txBody>
      </p:sp>
    </p:spTree>
    <p:extLst>
      <p:ext uri="{BB962C8B-B14F-4D97-AF65-F5344CB8AC3E}">
        <p14:creationId xmlns:p14="http://schemas.microsoft.com/office/powerpoint/2010/main" val="264503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10DE-BEAC-4DF7-83F7-73A6C2F3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149" y="301842"/>
            <a:ext cx="8596668" cy="6924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HISTOLOGICAL STRUCTURE OF EPIDIDYMIS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E9C3BF-BDA7-40C5-91A8-85C0ADAC2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34" y="1074198"/>
            <a:ext cx="7741329" cy="5220070"/>
          </a:xfrm>
        </p:spPr>
      </p:pic>
    </p:spTree>
    <p:extLst>
      <p:ext uri="{BB962C8B-B14F-4D97-AF65-F5344CB8AC3E}">
        <p14:creationId xmlns:p14="http://schemas.microsoft.com/office/powerpoint/2010/main" val="412876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0BB687-BF67-410B-A0BD-1E8616D1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42" y="230819"/>
            <a:ext cx="8596668" cy="113634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DIFFERENCE BETWEEN THE STRUCTURE OF TESTIS &amp; EPIDIDYMIS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F02C217-CAF4-4B4D-A67C-A1E6862893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19" y="1704512"/>
            <a:ext cx="4412456" cy="4199138"/>
          </a:xfr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9294E9F-6A2D-46C9-A658-ACAA2A5BF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75" y="1704512"/>
            <a:ext cx="4887620" cy="3963425"/>
          </a:xfrm>
        </p:spPr>
      </p:pic>
    </p:spTree>
    <p:extLst>
      <p:ext uri="{BB962C8B-B14F-4D97-AF65-F5344CB8AC3E}">
        <p14:creationId xmlns:p14="http://schemas.microsoft.com/office/powerpoint/2010/main" val="289015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9A1AE5-0B48-45C7-A3ED-909D3FF2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46229"/>
            <a:ext cx="8911687" cy="73684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HISTOLOGICAL STRUCTURE OF VAS DEFERENS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9D76E-7DD9-43BA-9F13-92A80E9CB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/>
          <a:stretch/>
        </p:blipFill>
        <p:spPr>
          <a:xfrm>
            <a:off x="3320249" y="1367161"/>
            <a:ext cx="7608163" cy="4962617"/>
          </a:xfrm>
        </p:spPr>
      </p:pic>
    </p:spTree>
    <p:extLst>
      <p:ext uri="{BB962C8B-B14F-4D97-AF65-F5344CB8AC3E}">
        <p14:creationId xmlns:p14="http://schemas.microsoft.com/office/powerpoint/2010/main" val="241187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A193-3043-4D64-B6E7-6567BBD5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28474"/>
            <a:ext cx="8911687" cy="61767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HISTOLOGICAL STRUCTURE OF VAS DEFERENS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5F4ED-32E6-40F7-96FB-C8D68050D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82" y="1020932"/>
            <a:ext cx="8128062" cy="5508594"/>
          </a:xfrm>
        </p:spPr>
      </p:pic>
    </p:spTree>
    <p:extLst>
      <p:ext uri="{BB962C8B-B14F-4D97-AF65-F5344CB8AC3E}">
        <p14:creationId xmlns:p14="http://schemas.microsoft.com/office/powerpoint/2010/main" val="263479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0AF4-26FC-4619-B1E9-EB439C98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328474"/>
            <a:ext cx="8911687" cy="71021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HISTOLOGICAL STRUCTURE OF SEMINAL VESICLE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CA86E0-7302-4067-B5A2-DB97F204C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7072" y="1109709"/>
            <a:ext cx="3941685" cy="52644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Lumen of seminiferous tubule shows highly convoluted &amp; irregular mucosal fold into the lumen. These are </a:t>
            </a:r>
            <a:r>
              <a:rPr lang="en-US" b="1" dirty="0"/>
              <a:t>primary mucosal folds</a:t>
            </a:r>
            <a:r>
              <a:rPr lang="en-US" dirty="0"/>
              <a:t>. These folds branched into numerous </a:t>
            </a:r>
            <a:r>
              <a:rPr lang="en-US" b="1" dirty="0"/>
              <a:t>secondary folds.</a:t>
            </a:r>
            <a:r>
              <a:rPr lang="en-US" dirty="0"/>
              <a:t> These folds frequently anastomose to form cavities or </a:t>
            </a:r>
            <a:r>
              <a:rPr lang="en-US" b="1" dirty="0"/>
              <a:t>mucosal crypts</a:t>
            </a:r>
            <a:r>
              <a:rPr lang="en-US" dirty="0"/>
              <a:t>. </a:t>
            </a:r>
            <a:r>
              <a:rPr lang="en-US" b="1" dirty="0"/>
              <a:t>Lamina propria </a:t>
            </a:r>
            <a:r>
              <a:rPr lang="en-US" dirty="0"/>
              <a:t>present within the folds.</a:t>
            </a:r>
          </a:p>
          <a:p>
            <a:r>
              <a:rPr lang="en-US" dirty="0"/>
              <a:t>Lining epithelium is </a:t>
            </a:r>
            <a:r>
              <a:rPr lang="en-US" b="1" dirty="0"/>
              <a:t>pseudostratified columnar</a:t>
            </a:r>
            <a:r>
              <a:rPr lang="en-US" dirty="0"/>
              <a:t>.</a:t>
            </a:r>
          </a:p>
          <a:p>
            <a:r>
              <a:rPr lang="en-US" dirty="0"/>
              <a:t>Muscular layer consists </a:t>
            </a:r>
            <a:r>
              <a:rPr lang="en-US" b="1" dirty="0"/>
              <a:t>of inner circular &amp; outer longitudinal layer </a:t>
            </a:r>
            <a:r>
              <a:rPr lang="en-US" dirty="0"/>
              <a:t>of smooth muscle.</a:t>
            </a:r>
            <a:endParaRPr lang="en-US" b="1" dirty="0"/>
          </a:p>
          <a:p>
            <a:r>
              <a:rPr lang="en-US" b="1" dirty="0"/>
              <a:t>Adventitia</a:t>
            </a:r>
            <a:r>
              <a:rPr lang="en-US" dirty="0"/>
              <a:t> is the outer most layer consist of connective tissue.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6C16519-B195-4066-A535-8125D20FBD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57" y="1322773"/>
            <a:ext cx="5245856" cy="4216894"/>
          </a:xfrm>
        </p:spPr>
      </p:pic>
    </p:spTree>
    <p:extLst>
      <p:ext uri="{BB962C8B-B14F-4D97-AF65-F5344CB8AC3E}">
        <p14:creationId xmlns:p14="http://schemas.microsoft.com/office/powerpoint/2010/main" val="345261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29D0-E38D-427D-8602-6C95140D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292963"/>
            <a:ext cx="8911687" cy="67885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HISTOLOGICAL STRUCTURE OF PROSTATE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6AEC74-F9A9-45CE-A1F9-A07DCDD12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065320"/>
            <a:ext cx="3669545" cy="484590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629C28E-61B7-4A2E-8485-EDE1FF1D9C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57" y="971813"/>
            <a:ext cx="5344358" cy="5508885"/>
          </a:xfrm>
        </p:spPr>
      </p:pic>
    </p:spTree>
    <p:extLst>
      <p:ext uri="{BB962C8B-B14F-4D97-AF65-F5344CB8AC3E}">
        <p14:creationId xmlns:p14="http://schemas.microsoft.com/office/powerpoint/2010/main" val="322618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4512-CDA0-481D-886F-219E5C0E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66330"/>
            <a:ext cx="8911687" cy="67982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HISTOLOGICAL STRUCTURE OF PROSTATE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EEE795-653C-49EE-9FC9-64A399311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5"/>
          <a:stretch/>
        </p:blipFill>
        <p:spPr>
          <a:xfrm>
            <a:off x="3480047" y="1278384"/>
            <a:ext cx="7146523" cy="5069150"/>
          </a:xfrm>
        </p:spPr>
      </p:pic>
    </p:spTree>
    <p:extLst>
      <p:ext uri="{BB962C8B-B14F-4D97-AF65-F5344CB8AC3E}">
        <p14:creationId xmlns:p14="http://schemas.microsoft.com/office/powerpoint/2010/main" val="1305037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CD94-7F11-4C4F-922E-E3E273B2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239697"/>
            <a:ext cx="8911687" cy="71445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HISTOLOGICAL STRUCTURE OF PROSTATE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41D06E-31CF-4F4E-B96E-EE11495BE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074198"/>
            <a:ext cx="3855976" cy="4837024"/>
          </a:xfrm>
        </p:spPr>
        <p:txBody>
          <a:bodyPr/>
          <a:lstStyle/>
          <a:p>
            <a:r>
              <a:rPr lang="en-US" dirty="0"/>
              <a:t>Glandular acini in prostate gland is highly variable.</a:t>
            </a:r>
          </a:p>
          <a:p>
            <a:r>
              <a:rPr lang="en-US" dirty="0"/>
              <a:t> Lining epithelium of prostatic acini is </a:t>
            </a:r>
            <a:r>
              <a:rPr lang="en-US" b="1" dirty="0"/>
              <a:t>pseudostratified columnar epithelium</a:t>
            </a:r>
            <a:r>
              <a:rPr lang="en-US" dirty="0"/>
              <a:t>.</a:t>
            </a:r>
          </a:p>
          <a:p>
            <a:r>
              <a:rPr lang="en-US" dirty="0"/>
              <a:t>Excretory ducts often resemble glandular acini.</a:t>
            </a:r>
          </a:p>
          <a:p>
            <a:r>
              <a:rPr lang="en-US" b="1" dirty="0"/>
              <a:t>Fibromuscular stroma </a:t>
            </a:r>
            <a:r>
              <a:rPr lang="en-US" dirty="0"/>
              <a:t>is another characteristic feature. Smooth muscle &amp; connective tissue blend together in the stroma &amp; distributed throughout the gland. 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FA6A5CE-D0A5-441F-A974-30D8979995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65" y="1145219"/>
            <a:ext cx="5122416" cy="4837024"/>
          </a:xfrm>
        </p:spPr>
      </p:pic>
    </p:spTree>
    <p:extLst>
      <p:ext uri="{BB962C8B-B14F-4D97-AF65-F5344CB8AC3E}">
        <p14:creationId xmlns:p14="http://schemas.microsoft.com/office/powerpoint/2010/main" val="46357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9B06-66F9-4ECF-83D9-A06303FA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328474"/>
            <a:ext cx="8911687" cy="71909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HISTOLOGICAL STRUCTURE OF PENIS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BF743B-E25E-4267-9FB8-F36A43855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127464"/>
            <a:ext cx="3660668" cy="52200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Cross section shows </a:t>
            </a:r>
            <a:r>
              <a:rPr lang="en-US" b="1" dirty="0"/>
              <a:t>two corpora cavernosum </a:t>
            </a:r>
            <a:r>
              <a:rPr lang="en-US" dirty="0"/>
              <a:t>dorsally &amp; </a:t>
            </a:r>
            <a:r>
              <a:rPr lang="en-US" b="1" dirty="0"/>
              <a:t>one corpora spongiosum</a:t>
            </a:r>
            <a:r>
              <a:rPr lang="en-US" dirty="0"/>
              <a:t> ventrally that form the body of the organ.</a:t>
            </a:r>
          </a:p>
          <a:p>
            <a:r>
              <a:rPr lang="en-US" b="1" dirty="0"/>
              <a:t>A thick capsule tunica albuginea cover the corpora cavernosum </a:t>
            </a:r>
            <a:r>
              <a:rPr lang="en-US" dirty="0"/>
              <a:t>&amp; forms a median septum between the two bodies.</a:t>
            </a:r>
          </a:p>
          <a:p>
            <a:r>
              <a:rPr lang="en-US" b="1" dirty="0"/>
              <a:t>Thinner tunica albuginea cover the corpora spongiosum</a:t>
            </a:r>
            <a:r>
              <a:rPr lang="en-US" dirty="0"/>
              <a:t>.</a:t>
            </a:r>
          </a:p>
          <a:p>
            <a:r>
              <a:rPr lang="en-US" b="1" dirty="0"/>
              <a:t>Urethra</a:t>
            </a:r>
            <a:r>
              <a:rPr lang="en-US" dirty="0"/>
              <a:t> passage through the corpora spongiosum.</a:t>
            </a:r>
          </a:p>
          <a:p>
            <a:r>
              <a:rPr lang="en-US" dirty="0"/>
              <a:t>All three cavernosum surrounded by loose connective tissue called the </a:t>
            </a:r>
            <a:r>
              <a:rPr lang="en-US" b="1" dirty="0"/>
              <a:t>deep penile fascia</a:t>
            </a:r>
            <a:r>
              <a:rPr lang="en-US" dirty="0"/>
              <a:t>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DC6FF61-303C-4935-87E9-4BDBD41F6D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80" y="1473693"/>
            <a:ext cx="5254733" cy="4696288"/>
          </a:xfrm>
        </p:spPr>
      </p:pic>
    </p:spTree>
    <p:extLst>
      <p:ext uri="{BB962C8B-B14F-4D97-AF65-F5344CB8AC3E}">
        <p14:creationId xmlns:p14="http://schemas.microsoft.com/office/powerpoint/2010/main" val="364128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683C-0D89-416A-B530-9F2812EE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230820"/>
            <a:ext cx="8911687" cy="6436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HISTOLOGICAL STRUCTURE OF TESTIS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5A761C-48A2-496B-A3E6-A331C8549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0844" y="1171853"/>
            <a:ext cx="4190260" cy="50425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testis is enclosed in a think connective tissue capsule </a:t>
            </a:r>
            <a:r>
              <a:rPr lang="en-US" b="1" dirty="0"/>
              <a:t>called the tunica albuginea,</a:t>
            </a:r>
            <a:r>
              <a:rPr lang="en-US" dirty="0"/>
              <a:t> inner to which is a vascular layer of loose connective tissue called the </a:t>
            </a:r>
            <a:r>
              <a:rPr lang="en-US" b="1" dirty="0"/>
              <a:t>tunica </a:t>
            </a:r>
            <a:r>
              <a:rPr lang="en-US" b="1" dirty="0" err="1"/>
              <a:t>vasculosa</a:t>
            </a:r>
            <a:r>
              <a:rPr lang="en-US" dirty="0"/>
              <a:t>. From this layer connective tissue extend to </a:t>
            </a:r>
            <a:r>
              <a:rPr lang="en-US" b="1" dirty="0"/>
              <a:t>form interstitial connective tissue</a:t>
            </a:r>
            <a:r>
              <a:rPr lang="en-US" dirty="0"/>
              <a:t>, in which </a:t>
            </a:r>
            <a:r>
              <a:rPr lang="en-US" b="1" dirty="0"/>
              <a:t>interstitial cells of Leydig </a:t>
            </a:r>
            <a:r>
              <a:rPr lang="en-US" dirty="0"/>
              <a:t>&amp; vessels are located. </a:t>
            </a:r>
            <a:r>
              <a:rPr lang="en-US" b="1" dirty="0"/>
              <a:t>Tunica albuginea </a:t>
            </a:r>
            <a:r>
              <a:rPr lang="en-US" dirty="0"/>
              <a:t>send </a:t>
            </a:r>
            <a:r>
              <a:rPr lang="en-US" b="1" dirty="0"/>
              <a:t>septa</a:t>
            </a:r>
            <a:r>
              <a:rPr lang="en-US" dirty="0"/>
              <a:t> into the testis from mediastinum testis to divide into </a:t>
            </a:r>
            <a:r>
              <a:rPr lang="en-US" b="1" dirty="0"/>
              <a:t>lobules.</a:t>
            </a:r>
            <a:r>
              <a:rPr lang="en-US" dirty="0"/>
              <a:t> </a:t>
            </a:r>
            <a:r>
              <a:rPr lang="en-US" b="1" dirty="0"/>
              <a:t>Seminiferous tubules </a:t>
            </a:r>
            <a:r>
              <a:rPr lang="en-US" dirty="0"/>
              <a:t>are convoluted tubules present within the lobules, surrounded by interstitial connective tissue &amp; lined by </a:t>
            </a:r>
            <a:r>
              <a:rPr lang="en-US" b="1" dirty="0"/>
              <a:t>germinal epithelium or complex stratified epithelium.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9CB490CD-84E3-4721-804A-FD3DCFF3D8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03" y="1171852"/>
            <a:ext cx="5486400" cy="4811697"/>
          </a:xfrm>
        </p:spPr>
      </p:pic>
    </p:spTree>
    <p:extLst>
      <p:ext uri="{BB962C8B-B14F-4D97-AF65-F5344CB8AC3E}">
        <p14:creationId xmlns:p14="http://schemas.microsoft.com/office/powerpoint/2010/main" val="190692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45C7D2-72D5-4394-9986-1880EAD9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272" y="299038"/>
            <a:ext cx="8596668" cy="7539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MICROSCOPIC STRUCTURE OF TESTIS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10B894-5634-4F35-A8F7-C302E1055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4419" y="1192800"/>
            <a:ext cx="4184035" cy="480611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Each seminiferous tubule is lined by </a:t>
            </a:r>
            <a:r>
              <a:rPr lang="en-US" sz="2400" b="1" i="1" dirty="0"/>
              <a:t>complex stratified epithelium</a:t>
            </a:r>
            <a:r>
              <a:rPr lang="en-US" sz="2400" dirty="0"/>
              <a:t>.</a:t>
            </a:r>
          </a:p>
          <a:p>
            <a:r>
              <a:rPr lang="en-US" sz="2400" dirty="0"/>
              <a:t>Complex epithelium means there are </a:t>
            </a:r>
            <a:r>
              <a:rPr lang="en-US" sz="2400" b="1" i="1" dirty="0"/>
              <a:t>multi layered spermatogenic cells </a:t>
            </a:r>
            <a:r>
              <a:rPr lang="en-US" sz="2400" dirty="0"/>
              <a:t>&amp; </a:t>
            </a:r>
            <a:r>
              <a:rPr lang="en-US" sz="2400" b="1" i="1" dirty="0"/>
              <a:t>single layer of Sertoli cell.</a:t>
            </a:r>
          </a:p>
          <a:p>
            <a:r>
              <a:rPr lang="en-US" sz="2400" dirty="0"/>
              <a:t>In between seminiferous tubules </a:t>
            </a:r>
            <a:r>
              <a:rPr lang="en-US" sz="2400" b="1" i="1" dirty="0"/>
              <a:t>interstitial cells of Leydig</a:t>
            </a:r>
            <a:r>
              <a:rPr lang="en-US" sz="2400" dirty="0"/>
              <a:t> are present within interstitial connective tissue.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70154C5-6BA7-48AC-B3A4-FF3F08E356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54" y="1235242"/>
            <a:ext cx="4900474" cy="4429958"/>
          </a:xfrm>
        </p:spPr>
      </p:pic>
    </p:spTree>
    <p:extLst>
      <p:ext uri="{BB962C8B-B14F-4D97-AF65-F5344CB8AC3E}">
        <p14:creationId xmlns:p14="http://schemas.microsoft.com/office/powerpoint/2010/main" val="420517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8E0282-2E3F-4C47-8E2D-249D5A5C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28474"/>
            <a:ext cx="8911687" cy="807868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HISTOLOGICAL STRUCTURE OF TESTIS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EFEB52-7D6A-4BDA-8C27-FE99C0B15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04" y="1411550"/>
            <a:ext cx="7111014" cy="5117976"/>
          </a:xfrm>
        </p:spPr>
      </p:pic>
    </p:spTree>
    <p:extLst>
      <p:ext uri="{BB962C8B-B14F-4D97-AF65-F5344CB8AC3E}">
        <p14:creationId xmlns:p14="http://schemas.microsoft.com/office/powerpoint/2010/main" val="276496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18FE-D151-414F-B468-D6F4C88E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883" y="346228"/>
            <a:ext cx="8596668" cy="790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STRUCTURE OF SEMINIFEROUS TUBULE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3C794-A41C-4563-B6B5-2436E46C1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/>
          <a:stretch/>
        </p:blipFill>
        <p:spPr>
          <a:xfrm>
            <a:off x="2765127" y="1322773"/>
            <a:ext cx="7244179" cy="4785064"/>
          </a:xfrm>
        </p:spPr>
      </p:pic>
    </p:spTree>
    <p:extLst>
      <p:ext uri="{BB962C8B-B14F-4D97-AF65-F5344CB8AC3E}">
        <p14:creationId xmlns:p14="http://schemas.microsoft.com/office/powerpoint/2010/main" val="419149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E85FC0-7AAD-4A17-8868-054277AF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991" y="275209"/>
            <a:ext cx="8596668" cy="6569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2"/>
                </a:solidFill>
              </a:rPr>
              <a:t>STRUCTURE OF SEMINIFEROUS TUBULE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7CE4AC9-D186-43CD-84B1-C7B3DD6750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2" y="1189608"/>
            <a:ext cx="6551720" cy="5113538"/>
          </a:xfrm>
        </p:spPr>
      </p:pic>
    </p:spTree>
    <p:extLst>
      <p:ext uri="{BB962C8B-B14F-4D97-AF65-F5344CB8AC3E}">
        <p14:creationId xmlns:p14="http://schemas.microsoft.com/office/powerpoint/2010/main" val="195142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8B80-85B3-4D63-AD16-0C4B89C5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10718"/>
            <a:ext cx="8911687" cy="83450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 STRUCTURE OFSEMINIFEROUS TUBULE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662AE1-9F08-4839-97CF-C70978D74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57" y="1145219"/>
            <a:ext cx="7332956" cy="5149049"/>
          </a:xfrm>
        </p:spPr>
      </p:pic>
    </p:spTree>
    <p:extLst>
      <p:ext uri="{BB962C8B-B14F-4D97-AF65-F5344CB8AC3E}">
        <p14:creationId xmlns:p14="http://schemas.microsoft.com/office/powerpoint/2010/main" val="115951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32586C-3D0C-4848-A94A-F06C6B73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26" y="235259"/>
            <a:ext cx="8596668" cy="6569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HISTOLOGICAL STRUCTURE OF EPIDIDYMIS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A62DB4-91CB-461A-9092-FEE5148B4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3818" y="1043127"/>
            <a:ext cx="4472182" cy="513347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Epididymis is a long, convoluted tubule that is </a:t>
            </a:r>
            <a:r>
              <a:rPr lang="en-US" sz="2400" b="1" dirty="0"/>
              <a:t>surrounded by connective tissue &amp; a thin smooth muscle layer</a:t>
            </a:r>
            <a:r>
              <a:rPr lang="en-US" sz="2400" dirty="0"/>
              <a:t>. </a:t>
            </a:r>
          </a:p>
          <a:p>
            <a:r>
              <a:rPr lang="en-US" sz="2400" dirty="0"/>
              <a:t>Both cross section &amp; longitudinal section of epididymis </a:t>
            </a:r>
            <a:r>
              <a:rPr lang="en-US" sz="2400" i="1" dirty="0"/>
              <a:t>shows mature sperm within the lumen of epididymis</a:t>
            </a:r>
            <a:r>
              <a:rPr lang="en-US" sz="2400" b="1" dirty="0"/>
              <a:t>. The lining pseudostratified columnar epithelium consists of tall columnar principal cells with long nonmotile stereocilia &amp; small basal cells.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04BA4D-8AB2-4AE4-9A9B-1AC9BEDFE1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6992" r="6081" b="18827"/>
          <a:stretch/>
        </p:blipFill>
        <p:spPr>
          <a:xfrm>
            <a:off x="6096000" y="1677880"/>
            <a:ext cx="4977570" cy="4136993"/>
          </a:xfrm>
        </p:spPr>
      </p:pic>
    </p:spTree>
    <p:extLst>
      <p:ext uri="{BB962C8B-B14F-4D97-AF65-F5344CB8AC3E}">
        <p14:creationId xmlns:p14="http://schemas.microsoft.com/office/powerpoint/2010/main" val="338601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DD4DF6-9398-4CB0-ADDE-343BA3CA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21941"/>
            <a:ext cx="8911687" cy="74572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HISTOLOGICAL STRUCTURE OF EPIDIDYMIS</a:t>
            </a:r>
            <a:endParaRPr lang="en-US" sz="3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CA9781-FE9D-4C1D-A1D3-8B0EED92D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1207363"/>
            <a:ext cx="8534400" cy="4998128"/>
          </a:xfrm>
        </p:spPr>
      </p:pic>
    </p:spTree>
    <p:extLst>
      <p:ext uri="{BB962C8B-B14F-4D97-AF65-F5344CB8AC3E}">
        <p14:creationId xmlns:p14="http://schemas.microsoft.com/office/powerpoint/2010/main" val="280097825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472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Wisp</vt:lpstr>
      <vt:lpstr>REPRODUCTIVE  SYSTEM(MALE)</vt:lpstr>
      <vt:lpstr>HISTOLOGICAL STRUCTURE OF TESTIS</vt:lpstr>
      <vt:lpstr>MICROSCOPIC STRUCTURE OF TESTIS</vt:lpstr>
      <vt:lpstr>HISTOLOGICAL STRUCTURE OF TESTIS</vt:lpstr>
      <vt:lpstr>STRUCTURE OF SEMINIFEROUS TUBULE</vt:lpstr>
      <vt:lpstr> STRUCTURE OF SEMINIFEROUS TUBULE</vt:lpstr>
      <vt:lpstr> STRUCTURE OFSEMINIFEROUS TUBULE</vt:lpstr>
      <vt:lpstr>HISTOLOGICAL STRUCTURE OF EPIDIDYMIS</vt:lpstr>
      <vt:lpstr>HISTOLOGICAL STRUCTURE OF EPIDIDYMIS</vt:lpstr>
      <vt:lpstr>HISTOLOGICAL STRUCTURE OF EPIDIDYMIS</vt:lpstr>
      <vt:lpstr>DIFFERENCE BETWEEN THE STRUCTURE OF TESTIS &amp; EPIDIDYMIS</vt:lpstr>
      <vt:lpstr>HISTOLOGICAL STRUCTURE OF VAS DEFERENS</vt:lpstr>
      <vt:lpstr>HISTOLOGICAL STRUCTURE OF VAS DEFERENS</vt:lpstr>
      <vt:lpstr>HISTOLOGICAL STRUCTURE OF SEMINAL VESICLE</vt:lpstr>
      <vt:lpstr>HISTOLOGICAL STRUCTURE OF PROSTATE</vt:lpstr>
      <vt:lpstr>HISTOLOGICAL STRUCTURE OF PROSTATE</vt:lpstr>
      <vt:lpstr>HISTOLOGICAL STRUCTURE OF PROSTATE</vt:lpstr>
      <vt:lpstr>HISTOLOGICAL STRUCTURE OF PENIS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 SYSTEM(MALE)</dc:title>
  <dc:creator>Mohammad Mohiuddin</dc:creator>
  <cp:lastModifiedBy>Mohammad Mohiuddin</cp:lastModifiedBy>
  <cp:revision>12</cp:revision>
  <dcterms:created xsi:type="dcterms:W3CDTF">2020-07-23T01:29:07Z</dcterms:created>
  <dcterms:modified xsi:type="dcterms:W3CDTF">2020-07-23T03:42:58Z</dcterms:modified>
</cp:coreProperties>
</file>