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7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2" r:id="rId22"/>
    <p:sldId id="283" r:id="rId23"/>
    <p:sldId id="284" r:id="rId24"/>
    <p:sldId id="285" r:id="rId25"/>
    <p:sldId id="286" r:id="rId26"/>
    <p:sldId id="29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9845"/>
    <a:srgbClr val="853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07-Jun-20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59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07-Jun-20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6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07-Jun-20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27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07-Jun-20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07-Jun-20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661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07-Jun-20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07-Jun-20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3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07-Jun-20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25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07-Jun-20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838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07-Jun-20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33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07-Jun-20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8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07-Jun-20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5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E942A0-8997-43ED-A088-E324C43AB4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BONES </a:t>
            </a:r>
            <a:br>
              <a:rPr lang="en-US" sz="6000" b="1" dirty="0"/>
            </a:br>
            <a:r>
              <a:rPr lang="en-US" sz="6000" b="1" dirty="0"/>
              <a:t>&amp; </a:t>
            </a:r>
            <a:br>
              <a:rPr lang="en-US" sz="6000" b="1" dirty="0"/>
            </a:br>
            <a:r>
              <a:rPr lang="en-US" sz="6000" b="1" dirty="0"/>
              <a:t>JOINTS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EE4FDCF-2FB1-4CC3-8858-E8ABB661D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0752" y="4305670"/>
            <a:ext cx="3793678" cy="167746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OF</a:t>
            </a:r>
          </a:p>
          <a:p>
            <a:pPr algn="ctr"/>
            <a:r>
              <a:rPr lang="en-US" sz="4000" b="1" dirty="0"/>
              <a:t>ABDOMEN</a:t>
            </a:r>
          </a:p>
        </p:txBody>
      </p:sp>
    </p:spTree>
    <p:extLst>
      <p:ext uri="{BB962C8B-B14F-4D97-AF65-F5344CB8AC3E}">
        <p14:creationId xmlns:p14="http://schemas.microsoft.com/office/powerpoint/2010/main" val="3370926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54D94-3260-40D8-9DD4-76B4C61B5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115411"/>
            <a:ext cx="8770571" cy="7989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Muscle Attachment of Hip Bone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E47819-99AC-481F-BDF7-20E5619FEE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36669" y="1296139"/>
            <a:ext cx="5308846" cy="491822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9EB313-B9B5-41D5-AEAC-5C112ECAC1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45515" y="1296139"/>
            <a:ext cx="3648722" cy="4527612"/>
          </a:xfrm>
        </p:spPr>
      </p:pic>
    </p:spTree>
    <p:extLst>
      <p:ext uri="{BB962C8B-B14F-4D97-AF65-F5344CB8AC3E}">
        <p14:creationId xmlns:p14="http://schemas.microsoft.com/office/powerpoint/2010/main" val="45702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F73B-B2F3-4D11-838B-B3C5C5455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296" y="142043"/>
            <a:ext cx="9475976" cy="62630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Structures Passes Through The Sciatic Foramina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F5352F-B103-44A7-9952-E334B7DB4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6982" y="932155"/>
            <a:ext cx="7856737" cy="5344358"/>
          </a:xfrm>
        </p:spPr>
      </p:pic>
    </p:spTree>
    <p:extLst>
      <p:ext uri="{BB962C8B-B14F-4D97-AF65-F5344CB8AC3E}">
        <p14:creationId xmlns:p14="http://schemas.microsoft.com/office/powerpoint/2010/main" val="1586801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C4135-6F81-4953-BF8D-E53B08745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133165"/>
            <a:ext cx="8770571" cy="7102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SACRUM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8C1942-5D75-4DDE-B8A2-94494927F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1988" y="1020932"/>
            <a:ext cx="7031115" cy="5220070"/>
          </a:xfrm>
        </p:spPr>
      </p:pic>
    </p:spTree>
    <p:extLst>
      <p:ext uri="{BB962C8B-B14F-4D97-AF65-F5344CB8AC3E}">
        <p14:creationId xmlns:p14="http://schemas.microsoft.com/office/powerpoint/2010/main" val="3673745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0DE30C-A1F2-48E5-8AC1-5E9839B65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204186"/>
            <a:ext cx="8770571" cy="63919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SACRUM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519FD3-54D0-4DB1-A878-160A74A35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3699" y="1047565"/>
            <a:ext cx="4160520" cy="5048435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/>
              <a:t>Anatomical points: 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600" dirty="0"/>
              <a:t>Base is directed upward &amp; apex is directed downward.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600" dirty="0"/>
              <a:t>Sacral promontory projects forward &amp;  directed slightly downwards.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600" dirty="0"/>
              <a:t>Pelvic surface is concave &amp; directed downward &amp; forward. 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600" dirty="0"/>
              <a:t>Dorsal surface is directed backward &amp; upward.</a:t>
            </a:r>
          </a:p>
          <a:p>
            <a:r>
              <a:rPr lang="en-US" sz="3000" b="1" dirty="0"/>
              <a:t>Type – </a:t>
            </a:r>
            <a:r>
              <a:rPr lang="en-US" sz="2600" dirty="0"/>
              <a:t>Irregular bone.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50ACE7E-CF2D-4EC4-9B50-612BF9F68A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82035" y="1278384"/>
            <a:ext cx="4589755" cy="4447713"/>
          </a:xfrm>
        </p:spPr>
      </p:pic>
    </p:spTree>
    <p:extLst>
      <p:ext uri="{BB962C8B-B14F-4D97-AF65-F5344CB8AC3E}">
        <p14:creationId xmlns:p14="http://schemas.microsoft.com/office/powerpoint/2010/main" val="1427463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C46E8-917E-44B0-AACD-04AE492D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133165"/>
            <a:ext cx="8770571" cy="73684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SACRUM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EBC31A-885B-49D2-8088-C193B26CF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3516" y="1047565"/>
            <a:ext cx="7794594" cy="5379868"/>
          </a:xfrm>
        </p:spPr>
      </p:pic>
    </p:spTree>
    <p:extLst>
      <p:ext uri="{BB962C8B-B14F-4D97-AF65-F5344CB8AC3E}">
        <p14:creationId xmlns:p14="http://schemas.microsoft.com/office/powerpoint/2010/main" val="2363237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CC2354-56BC-4E3F-B1FA-1D445999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159798"/>
            <a:ext cx="8770571" cy="71909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SACRUM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AC4F843-AD20-4725-AD85-B60BA41497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33699" y="1065320"/>
            <a:ext cx="4239457" cy="5024762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E6275A6-5AC8-4801-9B3C-E020D675F1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73155" y="1367161"/>
            <a:ext cx="4531115" cy="3986074"/>
          </a:xfrm>
        </p:spPr>
      </p:pic>
    </p:spTree>
    <p:extLst>
      <p:ext uri="{BB962C8B-B14F-4D97-AF65-F5344CB8AC3E}">
        <p14:creationId xmlns:p14="http://schemas.microsoft.com/office/powerpoint/2010/main" val="306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B94E-691E-4199-BF51-BD3B3B69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159798"/>
            <a:ext cx="8770571" cy="73684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SACRUM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39951BD-D5B4-4B8B-B767-2BEC9226D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7803" y="896644"/>
            <a:ext cx="7599284" cy="5548543"/>
          </a:xfrm>
        </p:spPr>
      </p:pic>
    </p:spTree>
    <p:extLst>
      <p:ext uri="{BB962C8B-B14F-4D97-AF65-F5344CB8AC3E}">
        <p14:creationId xmlns:p14="http://schemas.microsoft.com/office/powerpoint/2010/main" val="981691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2215C9-7773-4FEF-9E02-3B92D997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344" y="150921"/>
            <a:ext cx="8898928" cy="16690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SACRUM</a:t>
            </a:r>
            <a:br>
              <a:rPr lang="en-US" sz="3600" b="1" dirty="0"/>
            </a:br>
            <a:r>
              <a:rPr lang="en-US" sz="2400" b="1" dirty="0"/>
              <a:t>Median sacral crest </a:t>
            </a:r>
            <a:r>
              <a:rPr lang="en-US" sz="2400" dirty="0"/>
              <a:t>form by fusion of all spinous processes.</a:t>
            </a:r>
            <a:br>
              <a:rPr lang="en-US" sz="2400" dirty="0"/>
            </a:br>
            <a:r>
              <a:rPr lang="en-US" sz="2400" b="1" dirty="0"/>
              <a:t>Intermediate sacral crest </a:t>
            </a:r>
            <a:r>
              <a:rPr lang="en-US" sz="2400" dirty="0"/>
              <a:t>form by fusion of articular processes.</a:t>
            </a:r>
            <a:br>
              <a:rPr lang="en-US" sz="2400" dirty="0"/>
            </a:br>
            <a:r>
              <a:rPr lang="en-US" sz="2400" b="1" dirty="0"/>
              <a:t>Lateral sacral crest </a:t>
            </a:r>
            <a:r>
              <a:rPr lang="en-US" sz="2400" dirty="0"/>
              <a:t>form by fusion of transverse processes.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C5CC75F-4596-422A-BEDF-4549A293B3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62796" y="1882066"/>
            <a:ext cx="3941686" cy="4474345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F4BD377-7EC9-45E2-85D3-A846FA308A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04482" y="1882066"/>
            <a:ext cx="4699790" cy="4350058"/>
          </a:xfrm>
        </p:spPr>
      </p:pic>
    </p:spTree>
    <p:extLst>
      <p:ext uri="{BB962C8B-B14F-4D97-AF65-F5344CB8AC3E}">
        <p14:creationId xmlns:p14="http://schemas.microsoft.com/office/powerpoint/2010/main" val="1598605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80A53-3C3C-4620-9D7F-BD349FC9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159799"/>
            <a:ext cx="8770571" cy="82562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Sex difference of sacrum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7BBB74-C779-4EE9-8545-387CDE60C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4536" y="1180730"/>
            <a:ext cx="7750206" cy="5237825"/>
          </a:xfrm>
        </p:spPr>
      </p:pic>
    </p:spTree>
    <p:extLst>
      <p:ext uri="{BB962C8B-B14F-4D97-AF65-F5344CB8AC3E}">
        <p14:creationId xmlns:p14="http://schemas.microsoft.com/office/powerpoint/2010/main" val="2146102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FB97D1-7E7C-4195-AE6E-6D72B660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114" y="204187"/>
            <a:ext cx="9245157" cy="70133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Difference Between Sacrum &amp; Coccyx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CEA77A3-8757-47A9-8D44-8F20DAB329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31976" y="1020931"/>
            <a:ext cx="5024761" cy="4660777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2DD3926-4773-4009-866E-EA6EDCEE51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89904" y="1571347"/>
            <a:ext cx="3568822" cy="3675355"/>
          </a:xfrm>
        </p:spPr>
      </p:pic>
    </p:spTree>
    <p:extLst>
      <p:ext uri="{BB962C8B-B14F-4D97-AF65-F5344CB8AC3E}">
        <p14:creationId xmlns:p14="http://schemas.microsoft.com/office/powerpoint/2010/main" val="720758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0F746-9005-4186-BCD8-60E8C76AF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159798"/>
            <a:ext cx="8770571" cy="6658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HIP BONE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7DD470-2E79-49F9-8FC7-543C4FDB8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7790" y="985421"/>
            <a:ext cx="4466429" cy="5521911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Anatomical points : 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/>
              <a:t>Anterior superior iliac spine &amp; pubic tubercle lies in the same coronal plane.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/>
              <a:t>Ischial spine &amp; the pubic crest lies in the same horizontal plane.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/>
              <a:t>Iliac crest is directed upward.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/>
              <a:t>Acetabulum directed laterally.</a:t>
            </a:r>
          </a:p>
          <a:p>
            <a:r>
              <a:rPr lang="en-US" sz="2400" b="1" dirty="0"/>
              <a:t>Type</a:t>
            </a:r>
            <a:r>
              <a:rPr lang="en-US" dirty="0"/>
              <a:t> – Irregular bone.</a:t>
            </a:r>
          </a:p>
          <a:p>
            <a:r>
              <a:rPr lang="en-US" sz="2400" b="1" dirty="0"/>
              <a:t>It has 3 parts </a:t>
            </a:r>
            <a:r>
              <a:rPr lang="en-US" dirty="0"/>
              <a:t>–</a:t>
            </a:r>
            <a:r>
              <a:rPr lang="en-US" i="1" u="sng" dirty="0"/>
              <a:t> ilium</a:t>
            </a:r>
            <a:r>
              <a:rPr lang="en-US" dirty="0"/>
              <a:t>,</a:t>
            </a:r>
            <a:r>
              <a:rPr lang="en-US" i="1" u="sng" dirty="0"/>
              <a:t> ischium </a:t>
            </a:r>
            <a:r>
              <a:rPr lang="en-US" dirty="0"/>
              <a:t>&amp; </a:t>
            </a:r>
            <a:r>
              <a:rPr lang="en-US" i="1" u="sng" dirty="0"/>
              <a:t>pubis</a:t>
            </a:r>
            <a:r>
              <a:rPr lang="en-US" dirty="0"/>
              <a:t>. They are connected by “</a:t>
            </a:r>
            <a:r>
              <a:rPr lang="en-US" b="1" dirty="0"/>
              <a:t>Y</a:t>
            </a:r>
            <a:r>
              <a:rPr lang="en-US" dirty="0"/>
              <a:t>” shaped hyaline cartilage in the acetabulum during development. Later they fused together.</a:t>
            </a:r>
            <a:r>
              <a:rPr lang="en-US" b="1" dirty="0"/>
              <a:t> </a:t>
            </a:r>
          </a:p>
          <a:p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A7FBC66C-6709-4C2A-ACA1-9C0498FD83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94219" y="1162975"/>
            <a:ext cx="4695327" cy="5051394"/>
          </a:xfrm>
        </p:spPr>
      </p:pic>
    </p:spTree>
    <p:extLst>
      <p:ext uri="{BB962C8B-B14F-4D97-AF65-F5344CB8AC3E}">
        <p14:creationId xmlns:p14="http://schemas.microsoft.com/office/powerpoint/2010/main" val="1982986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C02796-1EFF-4104-9854-59485FCE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159799"/>
            <a:ext cx="8770571" cy="6022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Muscle Attachment of Sacrum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3C54C87-4E91-4062-9AA5-206D2F6D8A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40854" y="1198484"/>
            <a:ext cx="3977195" cy="4793941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CC583B7-44F5-4F8A-A88A-959D1DA2CC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48870" y="1198485"/>
            <a:ext cx="4478129" cy="4793942"/>
          </a:xfrm>
        </p:spPr>
      </p:pic>
    </p:spTree>
    <p:extLst>
      <p:ext uri="{BB962C8B-B14F-4D97-AF65-F5344CB8AC3E}">
        <p14:creationId xmlns:p14="http://schemas.microsoft.com/office/powerpoint/2010/main" val="3757566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2D99E-EB3F-44B0-8485-C99C32771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195309"/>
            <a:ext cx="8770571" cy="949910"/>
          </a:xfrm>
        </p:spPr>
        <p:txBody>
          <a:bodyPr/>
          <a:lstStyle/>
          <a:p>
            <a:pPr algn="ctr"/>
            <a:r>
              <a:rPr lang="en-US" b="1" dirty="0"/>
              <a:t>Relation of Ala of the Sacrum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244AD-0D88-4F34-A32C-B328A3927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3699" y="1633491"/>
            <a:ext cx="3795575" cy="4462509"/>
          </a:xfrm>
        </p:spPr>
        <p:txBody>
          <a:bodyPr/>
          <a:lstStyle/>
          <a:p>
            <a:r>
              <a:rPr lang="en-US" sz="3200" b="1" dirty="0"/>
              <a:t>From medial to lateral-: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Sympathetic chain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Lumbosacral trunk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Iliolumbar artery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Obturator nerve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3A93A3-CFFB-4846-B27F-0ECD33638E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89072" y="2130641"/>
            <a:ext cx="4935984" cy="3107184"/>
          </a:xfrm>
        </p:spPr>
      </p:pic>
    </p:spTree>
    <p:extLst>
      <p:ext uri="{BB962C8B-B14F-4D97-AF65-F5344CB8AC3E}">
        <p14:creationId xmlns:p14="http://schemas.microsoft.com/office/powerpoint/2010/main" val="2761731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070ED-B38B-4BC8-BE4E-3D4BE68C6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699" y="213064"/>
            <a:ext cx="8855847" cy="70709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Relation of pelvic surface of Sacrum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00E85-B09F-4815-9EF3-62296F9CA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3699" y="1162975"/>
            <a:ext cx="3973128" cy="4933026"/>
          </a:xfrm>
        </p:spPr>
        <p:txBody>
          <a:bodyPr/>
          <a:lstStyle/>
          <a:p>
            <a:r>
              <a:rPr lang="en-US" sz="2800" b="1" dirty="0"/>
              <a:t>Medial to lateral: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Median sacral artery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Sympathetic chain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Ventral rami of sacral spinal nerve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Lateral sacral artery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1A691A-1A3C-49A0-8F06-02F415C28E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94219" y="1162975"/>
            <a:ext cx="4695327" cy="4190259"/>
          </a:xfrm>
        </p:spPr>
      </p:pic>
    </p:spTree>
    <p:extLst>
      <p:ext uri="{BB962C8B-B14F-4D97-AF65-F5344CB8AC3E}">
        <p14:creationId xmlns:p14="http://schemas.microsoft.com/office/powerpoint/2010/main" val="21561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6225-270B-4D23-99FD-397AC448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79899"/>
            <a:ext cx="8770571" cy="1793289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Through the ventral sacral foramina the ventral rami of 1</a:t>
            </a:r>
            <a:r>
              <a:rPr lang="en-US" sz="2400" b="1" baseline="30000" dirty="0"/>
              <a:t>st</a:t>
            </a:r>
            <a:r>
              <a:rPr lang="en-US" sz="2400" b="1" dirty="0"/>
              <a:t> to 4</a:t>
            </a:r>
            <a:r>
              <a:rPr lang="en-US" sz="2400" b="1" baseline="30000" dirty="0"/>
              <a:t>th</a:t>
            </a:r>
            <a:r>
              <a:rPr lang="en-US" sz="2400" b="1" dirty="0"/>
              <a:t> sacral spinal nerves passes &amp; through the dorsal sacral foramina the dorsal rami of 1</a:t>
            </a:r>
            <a:r>
              <a:rPr lang="en-US" sz="2400" b="1" baseline="30000" dirty="0"/>
              <a:t>st</a:t>
            </a:r>
            <a:r>
              <a:rPr lang="en-US" sz="2400" b="1" dirty="0"/>
              <a:t> to 4</a:t>
            </a:r>
            <a:r>
              <a:rPr lang="en-US" sz="2400" b="1" baseline="30000" dirty="0"/>
              <a:t>th</a:t>
            </a:r>
            <a:r>
              <a:rPr lang="en-US" sz="2400" b="1" dirty="0"/>
              <a:t> sacral spinal nerves passes. 5</a:t>
            </a:r>
            <a:r>
              <a:rPr lang="en-US" sz="2400" b="1" baseline="30000" dirty="0"/>
              <a:t>th</a:t>
            </a:r>
            <a:r>
              <a:rPr lang="en-US" sz="2400" b="1" dirty="0"/>
              <a:t> sacral spinal nerve &amp; the coccygeal spinal nerve passes through the sacral hiatus.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D7D48A-69C2-4E42-90B0-BB349CD56E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33700" y="1873188"/>
            <a:ext cx="4168435" cy="4358934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FDDE80-3FB8-407E-A9EA-A1894CB083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97445" y="2015230"/>
            <a:ext cx="4407193" cy="4216893"/>
          </a:xfrm>
        </p:spPr>
      </p:pic>
    </p:spTree>
    <p:extLst>
      <p:ext uri="{BB962C8B-B14F-4D97-AF65-F5344CB8AC3E}">
        <p14:creationId xmlns:p14="http://schemas.microsoft.com/office/powerpoint/2010/main" val="1147364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90EB96-484A-4C2B-84D9-D4E7CD5A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244136"/>
            <a:ext cx="8770571" cy="1229557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Cauda Equina, Dura mater, Arachnoid mater &amp; Filum </a:t>
            </a:r>
            <a:r>
              <a:rPr lang="en-US" sz="2800" b="1" dirty="0" err="1"/>
              <a:t>terminale</a:t>
            </a:r>
            <a:r>
              <a:rPr lang="en-US" sz="2800" b="1" dirty="0"/>
              <a:t> passes through the sacral canal.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82AC27-CFE5-463C-A407-F6F7E27C8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2088" y="1260629"/>
            <a:ext cx="6977849" cy="5353235"/>
          </a:xfrm>
        </p:spPr>
      </p:pic>
    </p:spTree>
    <p:extLst>
      <p:ext uri="{BB962C8B-B14F-4D97-AF65-F5344CB8AC3E}">
        <p14:creationId xmlns:p14="http://schemas.microsoft.com/office/powerpoint/2010/main" val="59871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3DC0-4EEF-4912-B1A9-D918623C0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159799"/>
            <a:ext cx="8770571" cy="852255"/>
          </a:xfrm>
        </p:spPr>
        <p:txBody>
          <a:bodyPr/>
          <a:lstStyle/>
          <a:p>
            <a:pPr algn="ctr"/>
            <a:r>
              <a:rPr lang="en-US" b="1" dirty="0"/>
              <a:t>Sacral Hiatus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59699-2760-40B9-B751-04785CDDB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3698" y="1162975"/>
            <a:ext cx="4381501" cy="5104660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Blue circle marked as sacral hiatus:</a:t>
            </a:r>
          </a:p>
          <a:p>
            <a:pPr marL="0" indent="0">
              <a:buNone/>
            </a:pPr>
            <a:r>
              <a:rPr lang="en-US" sz="2800" b="1" dirty="0"/>
              <a:t>          </a:t>
            </a:r>
            <a:r>
              <a:rPr lang="en-US" sz="3200" dirty="0"/>
              <a:t>Filum </a:t>
            </a:r>
            <a:r>
              <a:rPr lang="en-US" sz="3200" dirty="0" err="1"/>
              <a:t>terminale</a:t>
            </a:r>
            <a:r>
              <a:rPr lang="en-US" sz="3200" dirty="0"/>
              <a:t>, 5</a:t>
            </a:r>
            <a:r>
              <a:rPr lang="en-US" sz="3200" baseline="30000" dirty="0"/>
              <a:t>th</a:t>
            </a:r>
            <a:r>
              <a:rPr lang="en-US" sz="3200" dirty="0"/>
              <a:t> sacral spinal nerve &amp; coccygeal nerve passes through the sacral hiatus.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*</a:t>
            </a:r>
            <a:r>
              <a:rPr lang="en-US" sz="2800" u="sng" dirty="0">
                <a:solidFill>
                  <a:srgbClr val="853B80"/>
                </a:solidFill>
              </a:rPr>
              <a:t>Pink line </a:t>
            </a:r>
            <a:r>
              <a:rPr lang="en-US" sz="2800" dirty="0">
                <a:solidFill>
                  <a:srgbClr val="0070C0"/>
                </a:solidFill>
              </a:rPr>
              <a:t>denoted as filum </a:t>
            </a:r>
            <a:r>
              <a:rPr lang="en-US" sz="2800" dirty="0" err="1">
                <a:solidFill>
                  <a:srgbClr val="0070C0"/>
                </a:solidFill>
              </a:rPr>
              <a:t>terminale</a:t>
            </a:r>
            <a:r>
              <a:rPr lang="en-US" sz="2800" dirty="0">
                <a:solidFill>
                  <a:srgbClr val="0070C0"/>
                </a:solidFill>
              </a:rPr>
              <a:t> &amp; </a:t>
            </a:r>
            <a:r>
              <a:rPr lang="en-US" sz="2800" u="sng" dirty="0">
                <a:solidFill>
                  <a:srgbClr val="289845"/>
                </a:solidFill>
              </a:rPr>
              <a:t>green line </a:t>
            </a:r>
            <a:r>
              <a:rPr lang="en-US" sz="2800" dirty="0">
                <a:solidFill>
                  <a:srgbClr val="0070C0"/>
                </a:solidFill>
              </a:rPr>
              <a:t>denoted as spinal nerve.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D6BD84-6D8E-4554-8DB4-611C2FB94C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03472" y="1162975"/>
            <a:ext cx="3900799" cy="5264458"/>
          </a:xfrm>
        </p:spPr>
      </p:pic>
    </p:spTree>
    <p:extLst>
      <p:ext uri="{BB962C8B-B14F-4D97-AF65-F5344CB8AC3E}">
        <p14:creationId xmlns:p14="http://schemas.microsoft.com/office/powerpoint/2010/main" val="637542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276BC4-504C-41CC-83EC-403050832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2430703"/>
          </a:xfrm>
        </p:spPr>
        <p:txBody>
          <a:bodyPr>
            <a:noAutofit/>
          </a:bodyPr>
          <a:lstStyle/>
          <a:p>
            <a:r>
              <a:rPr lang="en-US" sz="72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724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70A7-575D-4B06-8F75-0BA23A5F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142043"/>
            <a:ext cx="8770571" cy="62630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Hip bone</a:t>
            </a:r>
            <a:endParaRPr lang="en-US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7587E203-B052-4791-96AF-62CBF6DEF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8307" y="1118586"/>
            <a:ext cx="8540317" cy="5113538"/>
          </a:xfrm>
        </p:spPr>
      </p:pic>
    </p:spTree>
    <p:extLst>
      <p:ext uri="{BB962C8B-B14F-4D97-AF65-F5344CB8AC3E}">
        <p14:creationId xmlns:p14="http://schemas.microsoft.com/office/powerpoint/2010/main" val="1807129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72769E-F1E5-40D1-A115-E5A7DB783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124287"/>
            <a:ext cx="8770571" cy="7102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ILIUM of Hip bone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1C4431A-5FFC-4332-B949-65652D12D4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39193" y="1171851"/>
            <a:ext cx="4696108" cy="5149050"/>
          </a:xfrm>
        </p:spPr>
      </p:pic>
      <p:pic>
        <p:nvPicPr>
          <p:cNvPr id="7" name="Content Placeholder 14">
            <a:extLst>
              <a:ext uri="{FF2B5EF4-FFF2-40B4-BE49-F238E27FC236}">
                <a16:creationId xmlns:a16="http://schemas.microsoft.com/office/drawing/2014/main" id="{A1C4E8FF-BB52-49A3-B882-1CE88EFCDF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35301" y="1171851"/>
            <a:ext cx="4660777" cy="4891597"/>
          </a:xfrm>
        </p:spPr>
      </p:pic>
    </p:spTree>
    <p:extLst>
      <p:ext uri="{BB962C8B-B14F-4D97-AF65-F5344CB8AC3E}">
        <p14:creationId xmlns:p14="http://schemas.microsoft.com/office/powerpoint/2010/main" val="2846742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93C28-372A-47CF-99CA-673BC98B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186431"/>
            <a:ext cx="8770571" cy="58191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ISCHIUM &amp; PUBIS of Hip bone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A0DA8FC-D45A-4A28-879C-E99C30719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5658" y="967666"/>
            <a:ext cx="7865616" cy="5424256"/>
          </a:xfrm>
        </p:spPr>
      </p:pic>
    </p:spTree>
    <p:extLst>
      <p:ext uri="{BB962C8B-B14F-4D97-AF65-F5344CB8AC3E}">
        <p14:creationId xmlns:p14="http://schemas.microsoft.com/office/powerpoint/2010/main" val="4019369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9C2606-097C-4DC2-B15B-9F92A425B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424" y="150921"/>
            <a:ext cx="9049848" cy="6867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Medial &amp; lateral side of Hip bone</a:t>
            </a:r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F92F4358-4B09-470F-98A2-77366FD38D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83402" y="1287262"/>
            <a:ext cx="4669654" cy="480282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323960-72A5-4E1A-B2B5-BEE53DEF4B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53056" y="1287262"/>
            <a:ext cx="4527612" cy="4802820"/>
          </a:xfrm>
        </p:spPr>
      </p:pic>
    </p:spTree>
    <p:extLst>
      <p:ext uri="{BB962C8B-B14F-4D97-AF65-F5344CB8AC3E}">
        <p14:creationId xmlns:p14="http://schemas.microsoft.com/office/powerpoint/2010/main" val="342788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9DF30-DB19-436F-8E2A-31490533A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177553"/>
            <a:ext cx="8770571" cy="69245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Lateral side of Hip bone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C7D256-CCD2-4036-BBDF-C38911691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9542" y="1083075"/>
            <a:ext cx="6906827" cy="5397624"/>
          </a:xfrm>
        </p:spPr>
      </p:pic>
    </p:spTree>
    <p:extLst>
      <p:ext uri="{BB962C8B-B14F-4D97-AF65-F5344CB8AC3E}">
        <p14:creationId xmlns:p14="http://schemas.microsoft.com/office/powerpoint/2010/main" val="3547021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0309607-4AE3-4CFF-986B-1F5EE145D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056" y="186431"/>
            <a:ext cx="8815527" cy="692458"/>
          </a:xfrm>
        </p:spPr>
        <p:txBody>
          <a:bodyPr>
            <a:noAutofit/>
          </a:bodyPr>
          <a:lstStyle/>
          <a:p>
            <a:r>
              <a:rPr lang="en-US" sz="4000" b="1" dirty="0"/>
              <a:t>Muscle Attachment of Hip Bone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8D4BDDD-B0EB-488C-BBA1-CE2C5EEDC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0968" y="949911"/>
            <a:ext cx="7332954" cy="5721658"/>
          </a:xfrm>
        </p:spPr>
      </p:pic>
    </p:spTree>
    <p:extLst>
      <p:ext uri="{BB962C8B-B14F-4D97-AF65-F5344CB8AC3E}">
        <p14:creationId xmlns:p14="http://schemas.microsoft.com/office/powerpoint/2010/main" val="36589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3AD9DF-D30B-47BF-92D1-3C6FC927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133165"/>
            <a:ext cx="8770571" cy="78733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Muscle Attachment of Hip Bone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13DC96-56C4-4CCF-97BF-19363E5F40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68497" y="1020932"/>
            <a:ext cx="5211191" cy="5406501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32D4819-F504-4634-A32C-836AB08913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79689" y="1020932"/>
            <a:ext cx="4527612" cy="5157926"/>
          </a:xfrm>
        </p:spPr>
      </p:pic>
    </p:spTree>
    <p:extLst>
      <p:ext uri="{BB962C8B-B14F-4D97-AF65-F5344CB8AC3E}">
        <p14:creationId xmlns:p14="http://schemas.microsoft.com/office/powerpoint/2010/main" val="159856227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686</TotalTime>
  <Words>381</Words>
  <Application>Microsoft Office PowerPoint</Application>
  <PresentationFormat>Widescreen</PresentationFormat>
  <Paragraphs>55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Century Schoolbook</vt:lpstr>
      <vt:lpstr>Corbel</vt:lpstr>
      <vt:lpstr>Feathered</vt:lpstr>
      <vt:lpstr>BONES  &amp;  JOINTS</vt:lpstr>
      <vt:lpstr>HIP BONE</vt:lpstr>
      <vt:lpstr>Hip bone</vt:lpstr>
      <vt:lpstr>ILIUM of Hip bone</vt:lpstr>
      <vt:lpstr>ISCHIUM &amp; PUBIS of Hip bone</vt:lpstr>
      <vt:lpstr>Medial &amp; lateral side of Hip bone</vt:lpstr>
      <vt:lpstr>Lateral side of Hip bone</vt:lpstr>
      <vt:lpstr>Muscle Attachment of Hip Bone</vt:lpstr>
      <vt:lpstr>Muscle Attachment of Hip Bone</vt:lpstr>
      <vt:lpstr>Muscle Attachment of Hip Bone</vt:lpstr>
      <vt:lpstr>Structures Passes Through The Sciatic Foramina</vt:lpstr>
      <vt:lpstr>SACRUM</vt:lpstr>
      <vt:lpstr>SACRUM</vt:lpstr>
      <vt:lpstr>SACRUM</vt:lpstr>
      <vt:lpstr>SACRUM</vt:lpstr>
      <vt:lpstr>SACRUM</vt:lpstr>
      <vt:lpstr>SACRUM Median sacral crest form by fusion of all spinous processes. Intermediate sacral crest form by fusion of articular processes. Lateral sacral crest form by fusion of transverse processes.</vt:lpstr>
      <vt:lpstr>Sex difference of sacrum</vt:lpstr>
      <vt:lpstr>Difference Between Sacrum &amp; Coccyx</vt:lpstr>
      <vt:lpstr>Muscle Attachment of Sacrum</vt:lpstr>
      <vt:lpstr>Relation of Ala of the Sacrum</vt:lpstr>
      <vt:lpstr>Relation of pelvic surface of Sacrum</vt:lpstr>
      <vt:lpstr>Through the ventral sacral foramina the ventral rami of 1st to 4th sacral spinal nerves passes &amp; through the dorsal sacral foramina the dorsal rami of 1st to 4th sacral spinal nerves passes. 5th sacral spinal nerve &amp; the coccygeal spinal nerve passes through the sacral hiatus. </vt:lpstr>
      <vt:lpstr>Cauda Equina, Dura mater, Arachnoid mater &amp; Filum terminale passes through the sacral canal.</vt:lpstr>
      <vt:lpstr>Sacral Hiatus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 &amp;  JOINTS</dc:title>
  <dc:creator>kangka17</dc:creator>
  <cp:lastModifiedBy>kangka17</cp:lastModifiedBy>
  <cp:revision>52</cp:revision>
  <dcterms:created xsi:type="dcterms:W3CDTF">2020-05-27T22:11:48Z</dcterms:created>
  <dcterms:modified xsi:type="dcterms:W3CDTF">2020-06-07T17:58:46Z</dcterms:modified>
</cp:coreProperties>
</file>